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9" r:id="rId3"/>
  </p:sldIdLst>
  <p:sldSz cx="9144000" cy="6858000" type="screen4x3"/>
  <p:notesSz cx="7315200" cy="9601200"/>
  <p:custDataLst>
    <p:tags r:id="rId8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EF4"/>
    <a:srgbClr val="1552D1"/>
    <a:srgbClr val="1D41D5"/>
    <a:srgbClr val="FFFFFF"/>
    <a:srgbClr val="F9680D"/>
    <a:srgbClr val="A7ADCD"/>
    <a:srgbClr val="F2E6B4"/>
    <a:srgbClr val="00FF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65"/>
  </p:normalViewPr>
  <p:slideViewPr>
    <p:cSldViewPr showGuides="1">
      <p:cViewPr varScale="1">
        <p:scale>
          <a:sx n="112" d="100"/>
          <a:sy n="112" d="100"/>
        </p:scale>
        <p:origin x="1620" y="96"/>
      </p:cViewPr>
      <p:guideLst>
        <p:guide orient="horz" pos="2098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CC95BC-241A-4A72-BFB9-2DC7F864B04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 dirty="0">
                <a:ea typeface="等线" panose="02010600030101010101" pitchFamily="2" charset="-122"/>
              </a:rPr>
            </a:fld>
            <a:endParaRPr lang="zh-CN" altLang="en-US" sz="1200" dirty="0"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panose="020B0604020202020204" pitchFamily="34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1" Type="http://schemas.openxmlformats.org/officeDocument/2006/relationships/notesSlide" Target="../notesSlides/notesSlide1.xml"/><Relationship Id="rId20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9" Type="http://schemas.openxmlformats.org/officeDocument/2006/relationships/image" Target="../media/image19.jpeg"/><Relationship Id="rId18" Type="http://schemas.openxmlformats.org/officeDocument/2006/relationships/image" Target="../media/image18.jpeg"/><Relationship Id="rId17" Type="http://schemas.openxmlformats.org/officeDocument/2006/relationships/image" Target="../media/image17.png"/><Relationship Id="rId16" Type="http://schemas.openxmlformats.org/officeDocument/2006/relationships/image" Target="../media/image16.png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microsoft.com/office/2007/relationships/hdphoto" Target="../media/image12.wdp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组合 177"/>
          <p:cNvGrpSpPr/>
          <p:nvPr/>
        </p:nvGrpSpPr>
        <p:grpSpPr>
          <a:xfrm rot="0">
            <a:off x="209550" y="229235"/>
            <a:ext cx="1868170" cy="2150110"/>
            <a:chOff x="9042" y="193"/>
            <a:chExt cx="2942" cy="3386"/>
          </a:xfrm>
        </p:grpSpPr>
        <p:pic>
          <p:nvPicPr>
            <p:cNvPr id="4" name="Picture 3" descr="R4505FEMUR2L15.TIF"/>
            <p:cNvPicPr>
              <a:picLocks noChangeAspect="1"/>
            </p:cNvPicPr>
            <p:nvPr/>
          </p:nvPicPr>
          <p:blipFill>
            <a:blip r:embed="rId1"/>
            <a:srcRect l="17442" t="8720" r="17442" b="8720"/>
            <a:stretch>
              <a:fillRect/>
            </a:stretch>
          </p:blipFill>
          <p:spPr bwMode="auto">
            <a:xfrm>
              <a:off x="9169" y="571"/>
              <a:ext cx="1318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12"/>
            <p:cNvGrpSpPr/>
            <p:nvPr/>
          </p:nvGrpSpPr>
          <p:grpSpPr bwMode="auto">
            <a:xfrm rot="0">
              <a:off x="10003" y="1607"/>
              <a:ext cx="636" cy="291"/>
              <a:chOff x="2139399" y="2388749"/>
              <a:chExt cx="863588" cy="475347"/>
            </a:xfrm>
          </p:grpSpPr>
          <p:cxnSp>
            <p:nvCxnSpPr>
              <p:cNvPr id="53" name="Straight Connector 52"/>
              <p:cNvCxnSpPr/>
              <p:nvPr/>
            </p:nvCxnSpPr>
            <p:spPr>
              <a:xfrm>
                <a:off x="2496813" y="2827890"/>
                <a:ext cx="15051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100"/>
              <p:cNvSpPr txBox="1">
                <a:spLocks noChangeArrowheads="1"/>
              </p:cNvSpPr>
              <p:nvPr/>
            </p:nvSpPr>
            <p:spPr bwMode="auto">
              <a:xfrm>
                <a:off x="2139399" y="2388749"/>
                <a:ext cx="863588" cy="4753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600" b="0" i="0" dirty="0">
                    <a:solidFill>
                      <a:schemeClr val="bg1"/>
                    </a:solidFill>
                    <a:ea typeface="宋体" panose="02010600030101010101" pitchFamily="2" charset="-122"/>
                  </a:rPr>
                  <a:t>1 mm</a:t>
                </a:r>
                <a:endParaRPr lang="en-US" altLang="zh-CN" sz="600" b="0" i="0" dirty="0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" name="Picture 1" descr="R4506FEMUR2F3.TIF"/>
            <p:cNvPicPr>
              <a:picLocks noChangeAspect="1"/>
            </p:cNvPicPr>
            <p:nvPr/>
          </p:nvPicPr>
          <p:blipFill>
            <a:blip r:embed="rId2"/>
            <a:srcRect l="17442" t="8720" r="17442" b="8720"/>
            <a:stretch>
              <a:fillRect/>
            </a:stretch>
          </p:blipFill>
          <p:spPr bwMode="auto">
            <a:xfrm>
              <a:off x="10520" y="571"/>
              <a:ext cx="1318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oup 13"/>
            <p:cNvGrpSpPr/>
            <p:nvPr/>
          </p:nvGrpSpPr>
          <p:grpSpPr bwMode="auto">
            <a:xfrm rot="0">
              <a:off x="11305" y="1599"/>
              <a:ext cx="588" cy="291"/>
              <a:chOff x="4036919" y="2365873"/>
              <a:chExt cx="795323" cy="474365"/>
            </a:xfrm>
          </p:grpSpPr>
          <p:cxnSp>
            <p:nvCxnSpPr>
              <p:cNvPr id="51" name="Straight Connector 50"/>
              <p:cNvCxnSpPr/>
              <p:nvPr/>
            </p:nvCxnSpPr>
            <p:spPr>
              <a:xfrm>
                <a:off x="4434581" y="2802906"/>
                <a:ext cx="153828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Box 35"/>
              <p:cNvSpPr txBox="1">
                <a:spLocks noChangeArrowheads="1"/>
              </p:cNvSpPr>
              <p:nvPr/>
            </p:nvSpPr>
            <p:spPr bwMode="auto">
              <a:xfrm>
                <a:off x="4036919" y="2365873"/>
                <a:ext cx="795323" cy="474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600" b="0" i="0" dirty="0">
                    <a:solidFill>
                      <a:schemeClr val="bg1"/>
                    </a:solidFill>
                    <a:ea typeface="宋体" panose="02010600030101010101" pitchFamily="2" charset="-122"/>
                  </a:rPr>
                  <a:t>1 mm</a:t>
                </a:r>
                <a:endParaRPr lang="en-US" altLang="zh-CN" sz="600" b="0" i="0" dirty="0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" name="TextBox 43"/>
            <p:cNvSpPr txBox="1">
              <a:spLocks noChangeArrowheads="1"/>
            </p:cNvSpPr>
            <p:nvPr/>
          </p:nvSpPr>
          <p:spPr bwMode="auto">
            <a:xfrm>
              <a:off x="9744" y="1052"/>
              <a:ext cx="232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0" i="0">
                  <a:solidFill>
                    <a:srgbClr val="FFFF00"/>
                  </a:solidFill>
                  <a:ea typeface="宋体" panose="02010600030101010101" pitchFamily="2" charset="-122"/>
                </a:rPr>
                <a:t>F</a:t>
              </a:r>
              <a:endParaRPr lang="en-US" altLang="zh-CN" b="0" i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TextBox 44"/>
            <p:cNvSpPr txBox="1">
              <a:spLocks noChangeArrowheads="1"/>
            </p:cNvSpPr>
            <p:nvPr/>
          </p:nvSpPr>
          <p:spPr bwMode="auto">
            <a:xfrm>
              <a:off x="11029" y="1120"/>
              <a:ext cx="257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b="0" i="0" dirty="0">
                  <a:solidFill>
                    <a:srgbClr val="FFFF00"/>
                  </a:solidFill>
                  <a:ea typeface="宋体" panose="02010600030101010101" pitchFamily="2" charset="-122"/>
                </a:rPr>
                <a:t>F</a:t>
              </a:r>
              <a:endParaRPr lang="en-US" altLang="zh-CN" b="0" i="0" dirty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TextBox 47"/>
            <p:cNvSpPr txBox="1">
              <a:spLocks noChangeArrowheads="1"/>
            </p:cNvSpPr>
            <p:nvPr/>
          </p:nvSpPr>
          <p:spPr bwMode="auto">
            <a:xfrm>
              <a:off x="11145" y="797"/>
              <a:ext cx="322" cy="4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700" i="0">
                  <a:solidFill>
                    <a:srgbClr val="FFFF00"/>
                  </a:solidFill>
                  <a:ea typeface="宋体" panose="02010600030101010101" pitchFamily="2" charset="-122"/>
                </a:rPr>
                <a:t>FH</a:t>
              </a:r>
              <a:endParaRPr lang="en-US" altLang="zh-CN" sz="700" i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48"/>
            <p:cNvSpPr txBox="1">
              <a:spLocks noChangeArrowheads="1"/>
            </p:cNvSpPr>
            <p:nvPr/>
          </p:nvSpPr>
          <p:spPr bwMode="auto">
            <a:xfrm>
              <a:off x="9748" y="790"/>
              <a:ext cx="318" cy="4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700" i="0">
                  <a:solidFill>
                    <a:srgbClr val="FFFF00"/>
                  </a:solidFill>
                  <a:ea typeface="宋体" panose="02010600030101010101" pitchFamily="2" charset="-122"/>
                </a:rPr>
                <a:t>FH</a:t>
              </a:r>
              <a:endParaRPr lang="en-US" altLang="zh-CN" sz="700" i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TextBox 50"/>
            <p:cNvSpPr txBox="1">
              <a:spLocks noChangeArrowheads="1"/>
            </p:cNvSpPr>
            <p:nvPr/>
          </p:nvSpPr>
          <p:spPr bwMode="auto">
            <a:xfrm>
              <a:off x="10769" y="1641"/>
              <a:ext cx="257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b="0" i="0" dirty="0">
                  <a:solidFill>
                    <a:srgbClr val="FFFF00"/>
                  </a:solidFill>
                  <a:ea typeface="宋体" panose="02010600030101010101" pitchFamily="2" charset="-122"/>
                </a:rPr>
                <a:t>T</a:t>
              </a:r>
              <a:endParaRPr lang="en-US" altLang="zh-CN" b="0" i="0" dirty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" name="TextBox 51"/>
            <p:cNvSpPr txBox="1">
              <a:spLocks noChangeArrowheads="1"/>
            </p:cNvSpPr>
            <p:nvPr/>
          </p:nvSpPr>
          <p:spPr bwMode="auto">
            <a:xfrm>
              <a:off x="9509" y="1660"/>
              <a:ext cx="257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b="0" i="0">
                  <a:solidFill>
                    <a:srgbClr val="FFFF00"/>
                  </a:solidFill>
                  <a:ea typeface="宋体" panose="02010600030101010101" pitchFamily="2" charset="-122"/>
                </a:rPr>
                <a:t>T</a:t>
              </a:r>
              <a:endParaRPr lang="en-US" altLang="zh-CN" b="0" i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" name="TextBox 53"/>
            <p:cNvSpPr txBox="1">
              <a:spLocks noChangeArrowheads="1"/>
            </p:cNvSpPr>
            <p:nvPr/>
          </p:nvSpPr>
          <p:spPr bwMode="auto">
            <a:xfrm>
              <a:off x="11420" y="851"/>
              <a:ext cx="210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i="0">
                  <a:solidFill>
                    <a:srgbClr val="FFFF00"/>
                  </a:solidFill>
                  <a:ea typeface="宋体" panose="02010600030101010101" pitchFamily="2" charset="-122"/>
                </a:rPr>
                <a:t>I</a:t>
              </a:r>
              <a:endParaRPr lang="en-US" altLang="zh-CN" i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" name="TextBox 54"/>
            <p:cNvSpPr txBox="1">
              <a:spLocks noChangeArrowheads="1"/>
            </p:cNvSpPr>
            <p:nvPr/>
          </p:nvSpPr>
          <p:spPr bwMode="auto">
            <a:xfrm>
              <a:off x="10014" y="897"/>
              <a:ext cx="210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b="0" i="0" dirty="0">
                  <a:solidFill>
                    <a:srgbClr val="FFFF00"/>
                  </a:solidFill>
                  <a:ea typeface="宋体" panose="02010600030101010101" pitchFamily="2" charset="-122"/>
                </a:rPr>
                <a:t>I</a:t>
              </a:r>
              <a:endParaRPr lang="en-US" altLang="zh-CN" b="0" i="0" dirty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TextBox 59"/>
            <p:cNvSpPr txBox="1">
              <a:spLocks noChangeArrowheads="1"/>
            </p:cNvSpPr>
            <p:nvPr/>
          </p:nvSpPr>
          <p:spPr bwMode="auto">
            <a:xfrm>
              <a:off x="10393" y="1002"/>
              <a:ext cx="939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600" b="0" i="0" dirty="0">
                  <a:solidFill>
                    <a:schemeClr val="bg1"/>
                  </a:solidFill>
                  <a:ea typeface="宋体" panose="02010600030101010101" pitchFamily="2" charset="-122"/>
                </a:rPr>
                <a:t>Acetabulum</a:t>
              </a:r>
              <a:endParaRPr lang="en-US" altLang="zh-CN" sz="600" b="0" i="0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26" name="Picture 84" descr="4080CUT2.TIF"/>
            <p:cNvPicPr>
              <a:picLocks noChangeAspect="1"/>
            </p:cNvPicPr>
            <p:nvPr/>
          </p:nvPicPr>
          <p:blipFill>
            <a:blip r:embed="rId3"/>
            <a:srcRect l="12209" t="5232" r="12209" b="5232"/>
            <a:stretch>
              <a:fillRect/>
            </a:stretch>
          </p:blipFill>
          <p:spPr bwMode="auto">
            <a:xfrm>
              <a:off x="9169" y="1970"/>
              <a:ext cx="1321" cy="1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7" name="Straight Connector 26"/>
            <p:cNvCxnSpPr/>
            <p:nvPr/>
          </p:nvCxnSpPr>
          <p:spPr bwMode="auto">
            <a:xfrm rot="5400000" flipV="1">
              <a:off x="10308" y="3097"/>
              <a:ext cx="0" cy="171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Picture 82" descr="4081CUT1.TIF"/>
            <p:cNvPicPr>
              <a:picLocks noChangeAspect="1"/>
            </p:cNvPicPr>
            <p:nvPr/>
          </p:nvPicPr>
          <p:blipFill>
            <a:blip r:embed="rId4"/>
            <a:srcRect l="12209" t="5232" r="12209" b="5232"/>
            <a:stretch>
              <a:fillRect/>
            </a:stretch>
          </p:blipFill>
          <p:spPr bwMode="auto">
            <a:xfrm>
              <a:off x="10520" y="1975"/>
              <a:ext cx="1321" cy="1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9" name="Straight Connector 28"/>
            <p:cNvCxnSpPr/>
            <p:nvPr/>
          </p:nvCxnSpPr>
          <p:spPr bwMode="auto">
            <a:xfrm rot="5400000" flipV="1">
              <a:off x="11672" y="3094"/>
              <a:ext cx="0" cy="176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66"/>
            <p:cNvSpPr txBox="1">
              <a:spLocks noChangeArrowheads="1"/>
            </p:cNvSpPr>
            <p:nvPr/>
          </p:nvSpPr>
          <p:spPr bwMode="auto">
            <a:xfrm>
              <a:off x="9984" y="2922"/>
              <a:ext cx="659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600" b="0" i="0" dirty="0">
                  <a:solidFill>
                    <a:schemeClr val="bg1"/>
                  </a:solidFill>
                  <a:ea typeface="宋体" panose="02010600030101010101" pitchFamily="2" charset="-122"/>
                </a:rPr>
                <a:t>1 mm</a:t>
              </a:r>
              <a:endParaRPr lang="en-US" altLang="zh-CN" sz="600" b="0" i="0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3" name="TextBox 67"/>
            <p:cNvSpPr txBox="1">
              <a:spLocks noChangeArrowheads="1"/>
            </p:cNvSpPr>
            <p:nvPr/>
          </p:nvSpPr>
          <p:spPr bwMode="auto">
            <a:xfrm>
              <a:off x="11354" y="2923"/>
              <a:ext cx="630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600" b="0" i="0" dirty="0">
                  <a:solidFill>
                    <a:schemeClr val="bg1"/>
                  </a:solidFill>
                  <a:ea typeface="宋体" panose="02010600030101010101" pitchFamily="2" charset="-122"/>
                </a:rPr>
                <a:t>1 mm</a:t>
              </a:r>
              <a:endParaRPr lang="en-US" altLang="zh-CN" sz="600" b="0" i="0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" name="TextBox 68"/>
            <p:cNvSpPr txBox="1">
              <a:spLocks noChangeArrowheads="1"/>
            </p:cNvSpPr>
            <p:nvPr/>
          </p:nvSpPr>
          <p:spPr bwMode="auto">
            <a:xfrm>
              <a:off x="9681" y="2121"/>
              <a:ext cx="257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b="0" i="0">
                  <a:solidFill>
                    <a:srgbClr val="FFFF00"/>
                  </a:solidFill>
                  <a:ea typeface="宋体" panose="02010600030101010101" pitchFamily="2" charset="-122"/>
                </a:rPr>
                <a:t>F</a:t>
              </a:r>
              <a:endParaRPr lang="en-US" altLang="zh-CN" b="0" i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" name="TextBox 69"/>
            <p:cNvSpPr txBox="1">
              <a:spLocks noChangeArrowheads="1"/>
            </p:cNvSpPr>
            <p:nvPr/>
          </p:nvSpPr>
          <p:spPr bwMode="auto">
            <a:xfrm>
              <a:off x="9437" y="2691"/>
              <a:ext cx="257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b="0" i="0">
                  <a:solidFill>
                    <a:srgbClr val="FFFF00"/>
                  </a:solidFill>
                  <a:ea typeface="宋体" panose="02010600030101010101" pitchFamily="2" charset="-122"/>
                </a:rPr>
                <a:t>T</a:t>
              </a:r>
              <a:endParaRPr lang="en-US" altLang="zh-CN" b="0" i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6" name="TextBox 70"/>
            <p:cNvSpPr txBox="1">
              <a:spLocks noChangeArrowheads="1"/>
            </p:cNvSpPr>
            <p:nvPr/>
          </p:nvSpPr>
          <p:spPr bwMode="auto">
            <a:xfrm>
              <a:off x="10846" y="2317"/>
              <a:ext cx="305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0" i="0">
                  <a:solidFill>
                    <a:srgbClr val="FFFF00"/>
                  </a:solidFill>
                  <a:ea typeface="宋体" panose="02010600030101010101" pitchFamily="2" charset="-122"/>
                </a:rPr>
                <a:t>F</a:t>
              </a:r>
              <a:endParaRPr lang="en-US" altLang="zh-CN" b="0" i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7" name="TextBox 71"/>
            <p:cNvSpPr txBox="1">
              <a:spLocks noChangeArrowheads="1"/>
            </p:cNvSpPr>
            <p:nvPr/>
          </p:nvSpPr>
          <p:spPr bwMode="auto">
            <a:xfrm>
              <a:off x="11274" y="2765"/>
              <a:ext cx="257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i="0" dirty="0">
                  <a:solidFill>
                    <a:srgbClr val="FFFF00"/>
                  </a:solidFill>
                  <a:ea typeface="宋体" panose="02010600030101010101" pitchFamily="2" charset="-122"/>
                </a:rPr>
                <a:t>T</a:t>
              </a:r>
              <a:endParaRPr lang="en-US" altLang="zh-CN" i="0" dirty="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" name="TextBox 19"/>
            <p:cNvSpPr txBox="1">
              <a:spLocks noChangeArrowheads="1"/>
            </p:cNvSpPr>
            <p:nvPr/>
          </p:nvSpPr>
          <p:spPr bwMode="auto">
            <a:xfrm>
              <a:off x="9606" y="253"/>
              <a:ext cx="2224" cy="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700" b="0" i="0" dirty="0" err="1">
                  <a:ea typeface="宋体" panose="02010600030101010101" pitchFamily="2" charset="-122"/>
                </a:rPr>
                <a:t>Cre</a:t>
              </a:r>
              <a:r>
                <a:rPr lang="en-US" altLang="zh-CN" sz="700" b="0" i="0" baseline="30000" dirty="0">
                  <a:ea typeface="宋体" panose="02010600030101010101" pitchFamily="2" charset="-122"/>
                </a:rPr>
                <a:t>- </a:t>
              </a:r>
              <a:r>
                <a:rPr lang="en-US" altLang="zh-CN" sz="700" b="0" i="0" dirty="0">
                  <a:ea typeface="宋体" panose="02010600030101010101" pitchFamily="2" charset="-122"/>
                </a:rPr>
                <a:t>                   </a:t>
              </a:r>
              <a:r>
                <a:rPr lang="en-US" altLang="zh-CN" sz="700" b="0" i="1" dirty="0">
                  <a:ea typeface="宋体" panose="02010600030101010101" pitchFamily="2" charset="-122"/>
                </a:rPr>
                <a:t>Axin1 </a:t>
              </a:r>
              <a:r>
                <a:rPr lang="en-US" altLang="zh-CN" sz="700" b="0" dirty="0">
                  <a:ea typeface="宋体" panose="02010600030101010101" pitchFamily="2" charset="-122"/>
                </a:rPr>
                <a:t>cKO</a:t>
              </a:r>
              <a:r>
                <a:rPr lang="en-US" altLang="zh-CN" sz="700" b="0" baseline="30000" dirty="0">
                  <a:ea typeface="宋体" panose="02010600030101010101" pitchFamily="2" charset="-122"/>
                </a:rPr>
                <a:t> </a:t>
              </a:r>
              <a:r>
                <a:rPr lang="en-US" altLang="zh-CN" sz="700" b="0" i="1" baseline="30000" dirty="0">
                  <a:ea typeface="宋体" panose="02010600030101010101" pitchFamily="2" charset="-122"/>
                </a:rPr>
                <a:t> </a:t>
              </a:r>
              <a:r>
                <a:rPr lang="en-US" altLang="zh-CN" sz="700" b="0" baseline="30000" dirty="0">
                  <a:ea typeface="宋体" panose="02010600030101010101" pitchFamily="2" charset="-122"/>
                </a:rPr>
                <a:t> </a:t>
              </a:r>
              <a:endParaRPr lang="en-US" altLang="zh-CN" sz="700" b="0" baseline="30000" dirty="0">
                <a:ea typeface="宋体" panose="02010600030101010101" pitchFamily="2" charset="-122"/>
              </a:endParaRPr>
            </a:p>
          </p:txBody>
        </p:sp>
        <p:cxnSp>
          <p:nvCxnSpPr>
            <p:cNvPr id="43" name="Straight Arrow Connector 27"/>
            <p:cNvCxnSpPr>
              <a:cxnSpLocks noChangeShapeType="1"/>
            </p:cNvCxnSpPr>
            <p:nvPr/>
          </p:nvCxnSpPr>
          <p:spPr bwMode="auto">
            <a:xfrm flipV="1">
              <a:off x="10903" y="914"/>
              <a:ext cx="287" cy="175"/>
            </a:xfrm>
            <a:prstGeom prst="straightConnector1">
              <a:avLst/>
            </a:prstGeom>
            <a:noFill/>
            <a:ln w="12700">
              <a:solidFill>
                <a:srgbClr val="66FF33"/>
              </a:solidFill>
              <a:round/>
              <a:tailEnd type="triangle" w="lg" len="lg"/>
            </a:ln>
          </p:spPr>
        </p:cxnSp>
        <p:sp>
          <p:nvSpPr>
            <p:cNvPr id="45" name="Text Box 12"/>
            <p:cNvSpPr txBox="1">
              <a:spLocks noChangeArrowheads="1"/>
            </p:cNvSpPr>
            <p:nvPr/>
          </p:nvSpPr>
          <p:spPr bwMode="auto">
            <a:xfrm>
              <a:off x="9042" y="193"/>
              <a:ext cx="442" cy="3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b="1" i="0" dirty="0">
                  <a:ea typeface="宋体" panose="02010600030101010101" pitchFamily="2" charset="-122"/>
                </a:rPr>
                <a:t>A</a:t>
              </a:r>
              <a:endParaRPr lang="en-US" altLang="zh-CN" sz="1000" b="1" i="0" dirty="0">
                <a:ea typeface="宋体" panose="02010600030101010101" pitchFamily="2" charset="-122"/>
              </a:endParaRPr>
            </a:p>
          </p:txBody>
        </p:sp>
        <p:sp>
          <p:nvSpPr>
            <p:cNvPr id="48" name="Rectangle 25"/>
            <p:cNvSpPr>
              <a:spLocks noChangeArrowheads="1"/>
            </p:cNvSpPr>
            <p:nvPr/>
          </p:nvSpPr>
          <p:spPr bwMode="auto">
            <a:xfrm>
              <a:off x="9963" y="3264"/>
              <a:ext cx="1079" cy="3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700" b="0" i="0" dirty="0"/>
                <a:t>3-week-old</a:t>
              </a:r>
              <a:endParaRPr lang="en-US" altLang="en-US" sz="700" b="0" dirty="0"/>
            </a:p>
          </p:txBody>
        </p:sp>
      </p:grpSp>
      <p:grpSp>
        <p:nvGrpSpPr>
          <p:cNvPr id="291" name="组合 290"/>
          <p:cNvGrpSpPr/>
          <p:nvPr/>
        </p:nvGrpSpPr>
        <p:grpSpPr>
          <a:xfrm rot="0">
            <a:off x="2153285" y="177165"/>
            <a:ext cx="3291840" cy="2228215"/>
            <a:chOff x="6958" y="1636"/>
            <a:chExt cx="3805" cy="2194"/>
          </a:xfrm>
        </p:grpSpPr>
        <p:sp>
          <p:nvSpPr>
            <p:cNvPr id="132" name="TextBox 5"/>
            <p:cNvSpPr txBox="1">
              <a:spLocks noChangeArrowheads="1"/>
            </p:cNvSpPr>
            <p:nvPr/>
          </p:nvSpPr>
          <p:spPr bwMode="auto">
            <a:xfrm>
              <a:off x="7708" y="1687"/>
              <a:ext cx="2873" cy="2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b="0" i="0" dirty="0" err="1">
                  <a:latin typeface="Arial" panose="020B0604020202020204" pitchFamily="34" charset="0"/>
                  <a:cs typeface="Arial" panose="020B0604020202020204" pitchFamily="34" charset="0"/>
                </a:rPr>
                <a:t>Cre</a:t>
              </a:r>
              <a:r>
                <a:rPr lang="en-US" b="0" i="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en-US" b="0" i="0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i="1" dirty="0">
                  <a:latin typeface="Arial" panose="020B0604020202020204" pitchFamily="34" charset="0"/>
                  <a:cs typeface="Arial" panose="020B0604020202020204" pitchFamily="34" charset="0"/>
                </a:rPr>
                <a:t>                                              </a:t>
              </a:r>
              <a:r>
                <a:rPr lang="en-US" b="0" i="1" dirty="0">
                  <a:latin typeface="Arial" panose="020B0604020202020204" pitchFamily="34" charset="0"/>
                  <a:cs typeface="Arial" panose="020B0604020202020204" pitchFamily="34" charset="0"/>
                </a:rPr>
                <a:t>Axin1 </a:t>
              </a:r>
              <a:r>
                <a:rPr lang="en-US" b="0" dirty="0">
                  <a:latin typeface="Arial" panose="020B0604020202020204" pitchFamily="34" charset="0"/>
                  <a:cs typeface="Arial" panose="020B0604020202020204" pitchFamily="34" charset="0"/>
                </a:rPr>
                <a:t>cKO</a:t>
              </a:r>
              <a:endParaRPr lang="en-US" b="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3" name="Picture 4" descr="C:\Users\YI\Desktop\Data-Axin1&amp;OA\20171201 u-CT\20171128-DAN-799-2786-S.TIF"/>
            <p:cNvPicPr>
              <a:picLocks noChangeAspect="1" noChangeArrowheads="1"/>
            </p:cNvPicPr>
            <p:nvPr/>
          </p:nvPicPr>
          <p:blipFill>
            <a:blip r:embed="rId5" cstate="print"/>
            <a:srcRect l="36392" r="37500" b="7500"/>
            <a:stretch>
              <a:fillRect/>
            </a:stretch>
          </p:blipFill>
          <p:spPr bwMode="auto">
            <a:xfrm>
              <a:off x="7040" y="1924"/>
              <a:ext cx="911" cy="1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4" name="Picture 5" descr="C:\Users\YI\Desktop\Data-Axin1&amp;OA\20171201 u-CT\20171129-DAN-799-2786-XR.TIF"/>
            <p:cNvPicPr>
              <a:picLocks noChangeAspect="1" noChangeArrowheads="1"/>
            </p:cNvPicPr>
            <p:nvPr/>
          </p:nvPicPr>
          <p:blipFill>
            <a:blip r:embed="rId6" cstate="print">
              <a:lum bright="12000" contrast="14000"/>
            </a:blip>
            <a:srcRect l="41314" t="7115" r="39378" b="9872"/>
            <a:stretch>
              <a:fillRect/>
            </a:stretch>
          </p:blipFill>
          <p:spPr bwMode="auto">
            <a:xfrm>
              <a:off x="7908" y="1924"/>
              <a:ext cx="898" cy="1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35" name="Straight Connector 134"/>
            <p:cNvCxnSpPr/>
            <p:nvPr/>
          </p:nvCxnSpPr>
          <p:spPr bwMode="auto">
            <a:xfrm>
              <a:off x="7685" y="3534"/>
              <a:ext cx="19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 Box 12"/>
            <p:cNvSpPr txBox="1">
              <a:spLocks noChangeArrowheads="1"/>
            </p:cNvSpPr>
            <p:nvPr/>
          </p:nvSpPr>
          <p:spPr bwMode="auto">
            <a:xfrm>
              <a:off x="6958" y="1636"/>
              <a:ext cx="422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000" b="1" i="0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US" altLang="en-US" sz="1000" b="1" i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TextBox 144"/>
            <p:cNvSpPr txBox="1">
              <a:spLocks noChangeArrowheads="1"/>
            </p:cNvSpPr>
            <p:nvPr/>
          </p:nvSpPr>
          <p:spPr bwMode="auto">
            <a:xfrm>
              <a:off x="7577" y="3323"/>
              <a:ext cx="653" cy="1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sz="600" b="0" i="0" dirty="0">
                  <a:solidFill>
                    <a:schemeClr val="bg1"/>
                  </a:solidFill>
                </a:rPr>
                <a:t>2 mm</a:t>
              </a:r>
              <a:endParaRPr lang="en-US" sz="600" b="0" i="0" dirty="0">
                <a:solidFill>
                  <a:schemeClr val="bg1"/>
                </a:solidFill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8268" y="3619"/>
              <a:ext cx="1176" cy="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0" i="0" dirty="0">
                  <a:latin typeface="Arial" panose="020B0604020202020204" pitchFamily="34" charset="0"/>
                  <a:cs typeface="Arial" panose="020B0604020202020204" pitchFamily="34" charset="0"/>
                </a:rPr>
                <a:t>3-week-old</a:t>
              </a:r>
              <a:endParaRPr lang="en-US" b="0" i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2" name="Group 141"/>
            <p:cNvGrpSpPr/>
            <p:nvPr/>
          </p:nvGrpSpPr>
          <p:grpSpPr>
            <a:xfrm rot="0">
              <a:off x="9000" y="1919"/>
              <a:ext cx="1763" cy="1689"/>
              <a:chOff x="2823853" y="1010893"/>
              <a:chExt cx="3284036" cy="5409127"/>
            </a:xfrm>
          </p:grpSpPr>
          <p:pic>
            <p:nvPicPr>
              <p:cNvPr id="151" name="Picture 6" descr="C:\Users\YI\Desktop\Dissertation Proposal\20180423 u-CT\DAN-20180423-921-3114-A\DAN-20180423-923-3118-S.TIF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33141" t="4266" r="38890" b="7166"/>
              <a:stretch>
                <a:fillRect/>
              </a:stretch>
            </p:blipFill>
            <p:spPr bwMode="auto">
              <a:xfrm>
                <a:off x="2823853" y="1010893"/>
                <a:ext cx="1622218" cy="5409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2" name="Picture 7" descr="C:\Users\YI\Desktop\Dissertation Proposal\20180423 u-CT\DAN-20180423-921-3114-A\DAN-20180423-923-3118-X.TIF"/>
              <p:cNvPicPr>
                <a:picLocks noChangeAspect="1" noChangeArrowheads="1"/>
              </p:cNvPicPr>
              <p:nvPr/>
            </p:nvPicPr>
            <p:blipFill>
              <a:blip r:embed="rId8" cstate="print">
                <a:lum bright="12000" contrast="23000"/>
              </a:blip>
              <a:srcRect l="34401" t="4662" r="37629" b="6770"/>
              <a:stretch>
                <a:fillRect/>
              </a:stretch>
            </p:blipFill>
            <p:spPr bwMode="auto">
              <a:xfrm>
                <a:off x="4438999" y="1010893"/>
                <a:ext cx="1668890" cy="5402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53" name="Straight Connector 152"/>
              <p:cNvCxnSpPr/>
              <p:nvPr/>
            </p:nvCxnSpPr>
            <p:spPr>
              <a:xfrm>
                <a:off x="3965731" y="6182660"/>
                <a:ext cx="338444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TextBox 153"/>
              <p:cNvSpPr txBox="1">
                <a:spLocks noChangeArrowheads="1"/>
              </p:cNvSpPr>
              <p:nvPr/>
            </p:nvSpPr>
            <p:spPr bwMode="auto">
              <a:xfrm>
                <a:off x="3711050" y="5603336"/>
                <a:ext cx="1220553" cy="5787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sz="600" b="0" i="0" dirty="0">
                    <a:solidFill>
                      <a:schemeClr val="bg1"/>
                    </a:solidFill>
                  </a:rPr>
                  <a:t>2 mm</a:t>
                </a:r>
                <a:endParaRPr lang="en-US" sz="600" b="0" i="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8" name="Line 18"/>
            <p:cNvSpPr>
              <a:spLocks noChangeShapeType="1"/>
            </p:cNvSpPr>
            <p:nvPr/>
          </p:nvSpPr>
          <p:spPr bwMode="auto">
            <a:xfrm>
              <a:off x="9881" y="2304"/>
              <a:ext cx="257" cy="231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Line 18"/>
            <p:cNvSpPr>
              <a:spLocks noChangeShapeType="1"/>
            </p:cNvSpPr>
            <p:nvPr/>
          </p:nvSpPr>
          <p:spPr bwMode="auto">
            <a:xfrm flipH="1">
              <a:off x="10374" y="2482"/>
              <a:ext cx="196" cy="261"/>
            </a:xfrm>
            <a:prstGeom prst="line">
              <a:avLst/>
            </a:prstGeom>
            <a:noFill/>
            <a:ln w="12700">
              <a:solidFill>
                <a:srgbClr val="33FF8F"/>
              </a:solidFill>
              <a:round/>
              <a:tailEnd type="triangle" w="lg" len="lg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 rot="0">
            <a:off x="5638165" y="197485"/>
            <a:ext cx="2882900" cy="2188845"/>
            <a:chOff x="8867" y="3941"/>
            <a:chExt cx="4342" cy="2639"/>
          </a:xfrm>
        </p:grpSpPr>
        <p:sp>
          <p:nvSpPr>
            <p:cNvPr id="203" name="Isosceles Triangle 144"/>
            <p:cNvSpPr/>
            <p:nvPr/>
          </p:nvSpPr>
          <p:spPr>
            <a:xfrm rot="13439687">
              <a:off x="11743" y="5402"/>
              <a:ext cx="98" cy="146"/>
            </a:xfrm>
            <a:prstGeom prst="triangle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205" name="Picture 3" descr="C:\Users\YI\Desktop\20180507 TRAP\KJ\Ctr\7120 7-2 4X.tif"/>
            <p:cNvPicPr>
              <a:picLocks noChangeAspect="1" noChangeArrowheads="1"/>
            </p:cNvPicPr>
            <p:nvPr/>
          </p:nvPicPr>
          <p:blipFill rotWithShape="1">
            <a:blip r:embed="rId9" cstate="print">
              <a:lum bright="11000" contrast="28000"/>
            </a:blip>
            <a:srcRect l="10556" r="16620"/>
            <a:stretch>
              <a:fillRect/>
            </a:stretch>
          </p:blipFill>
          <p:spPr bwMode="auto">
            <a:xfrm>
              <a:off x="8991" y="4275"/>
              <a:ext cx="1590" cy="2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" name="Picture 5" descr="C:\Users\YI\Desktop\20180507 TRAP\KJ\A1 P\7657 7-2 4X.tif"/>
            <p:cNvPicPr>
              <a:picLocks noChangeAspect="1" noChangeArrowheads="1"/>
            </p:cNvPicPr>
            <p:nvPr/>
          </p:nvPicPr>
          <p:blipFill rotWithShape="1">
            <a:blip r:embed="rId10" cstate="print">
              <a:lum bright="5000" contrast="44000"/>
            </a:blip>
            <a:srcRect l="12347" t="-130" r="7364" b="130"/>
            <a:stretch>
              <a:fillRect/>
            </a:stretch>
          </p:blipFill>
          <p:spPr bwMode="auto">
            <a:xfrm>
              <a:off x="10738" y="4263"/>
              <a:ext cx="1587" cy="2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10" name="Straight Connector 151"/>
            <p:cNvCxnSpPr/>
            <p:nvPr/>
          </p:nvCxnSpPr>
          <p:spPr>
            <a:xfrm>
              <a:off x="10378" y="6247"/>
              <a:ext cx="15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153"/>
            <p:cNvCxnSpPr/>
            <p:nvPr/>
          </p:nvCxnSpPr>
          <p:spPr>
            <a:xfrm>
              <a:off x="12129" y="6253"/>
              <a:ext cx="15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Rounded Rectangle 44"/>
            <p:cNvSpPr/>
            <p:nvPr/>
          </p:nvSpPr>
          <p:spPr>
            <a:xfrm>
              <a:off x="11012" y="5022"/>
              <a:ext cx="731" cy="612"/>
            </a:xfrm>
            <a:prstGeom prst="roundRect">
              <a:avLst/>
            </a:prstGeom>
            <a:noFill/>
            <a:ln w="19050">
              <a:solidFill>
                <a:srgbClr val="00009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Rounded Rectangle 44"/>
            <p:cNvSpPr/>
            <p:nvPr/>
          </p:nvSpPr>
          <p:spPr>
            <a:xfrm>
              <a:off x="9314" y="5172"/>
              <a:ext cx="731" cy="612"/>
            </a:xfrm>
            <a:prstGeom prst="roundRect">
              <a:avLst/>
            </a:prstGeom>
            <a:noFill/>
            <a:ln w="19050">
              <a:solidFill>
                <a:srgbClr val="00009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TextBox 19"/>
            <p:cNvSpPr txBox="1">
              <a:spLocks noChangeArrowheads="1"/>
            </p:cNvSpPr>
            <p:nvPr/>
          </p:nvSpPr>
          <p:spPr bwMode="auto">
            <a:xfrm>
              <a:off x="9575" y="4007"/>
              <a:ext cx="2652" cy="2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700" b="0" i="0" dirty="0" err="1">
                  <a:ea typeface="宋体" panose="02010600030101010101" pitchFamily="2" charset="-122"/>
                </a:rPr>
                <a:t>Cre</a:t>
              </a:r>
              <a:r>
                <a:rPr lang="en-US" altLang="zh-CN" sz="700" b="0" i="0" baseline="30000" dirty="0">
                  <a:ea typeface="宋体" panose="02010600030101010101" pitchFamily="2" charset="-122"/>
                </a:rPr>
                <a:t>- </a:t>
              </a:r>
              <a:r>
                <a:rPr lang="en-US" altLang="zh-CN" sz="700" b="0" i="0" dirty="0">
                  <a:ea typeface="宋体" panose="02010600030101010101" pitchFamily="2" charset="-122"/>
                </a:rPr>
                <a:t>                              </a:t>
              </a:r>
              <a:r>
                <a:rPr lang="en-US" altLang="zh-CN" sz="700" b="0" i="1" dirty="0">
                  <a:ea typeface="宋体" panose="02010600030101010101" pitchFamily="2" charset="-122"/>
                </a:rPr>
                <a:t>   Axin1 </a:t>
              </a:r>
              <a:r>
                <a:rPr lang="en-US" altLang="zh-CN" sz="700" b="0" dirty="0">
                  <a:ea typeface="宋体" panose="02010600030101010101" pitchFamily="2" charset="-122"/>
                </a:rPr>
                <a:t>cKO</a:t>
              </a:r>
              <a:r>
                <a:rPr lang="en-US" altLang="zh-CN" sz="700" b="0" i="1" dirty="0">
                  <a:ea typeface="宋体" panose="02010600030101010101" pitchFamily="2" charset="-122"/>
                </a:rPr>
                <a:t>    </a:t>
              </a:r>
              <a:endParaRPr lang="en-US" altLang="zh-CN" sz="700" b="0" i="1" baseline="30000" dirty="0">
                <a:ea typeface="宋体" panose="02010600030101010101" pitchFamily="2" charset="-122"/>
              </a:endParaRPr>
            </a:p>
          </p:txBody>
        </p:sp>
        <p:sp>
          <p:nvSpPr>
            <p:cNvPr id="218" name="TextBox 9"/>
            <p:cNvSpPr txBox="1">
              <a:spLocks noChangeArrowheads="1"/>
            </p:cNvSpPr>
            <p:nvPr/>
          </p:nvSpPr>
          <p:spPr bwMode="auto">
            <a:xfrm>
              <a:off x="12296" y="5982"/>
              <a:ext cx="913" cy="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600" b="0" i="0" dirty="0">
                  <a:latin typeface="Arial" panose="020B0604020202020204" pitchFamily="34" charset="0"/>
                  <a:cs typeface="Arial" panose="020B0604020202020204" pitchFamily="34" charset="0"/>
                </a:rPr>
                <a:t>Scale bar:               200 </a:t>
              </a:r>
              <a:r>
                <a:rPr lang="el-GR" sz="600" b="0" i="0" dirty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n-US" sz="600" b="0" i="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endParaRPr lang="en-US" sz="600" b="0" i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Text Box 12"/>
            <p:cNvSpPr txBox="1">
              <a:spLocks noChangeArrowheads="1"/>
            </p:cNvSpPr>
            <p:nvPr/>
          </p:nvSpPr>
          <p:spPr bwMode="auto">
            <a:xfrm>
              <a:off x="8867" y="3941"/>
              <a:ext cx="541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000" b="1" i="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lang="en-US" altLang="en-US" sz="1000" b="1" i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Isosceles Triangle 163"/>
            <p:cNvSpPr/>
            <p:nvPr/>
          </p:nvSpPr>
          <p:spPr>
            <a:xfrm rot="8761490">
              <a:off x="9320" y="5158"/>
              <a:ext cx="98" cy="14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3" name="Isosceles Triangle 164"/>
            <p:cNvSpPr/>
            <p:nvPr/>
          </p:nvSpPr>
          <p:spPr>
            <a:xfrm rot="12236035">
              <a:off x="9519" y="5073"/>
              <a:ext cx="98" cy="14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4" name="Isosceles Triangle 165"/>
            <p:cNvSpPr/>
            <p:nvPr/>
          </p:nvSpPr>
          <p:spPr>
            <a:xfrm rot="11975439">
              <a:off x="9705" y="5244"/>
              <a:ext cx="98" cy="14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" name="Isosceles Triangle 166"/>
            <p:cNvSpPr/>
            <p:nvPr/>
          </p:nvSpPr>
          <p:spPr>
            <a:xfrm rot="8761490">
              <a:off x="9554" y="5350"/>
              <a:ext cx="98" cy="14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7" name="Isosceles Triangle 168"/>
            <p:cNvSpPr/>
            <p:nvPr/>
          </p:nvSpPr>
          <p:spPr>
            <a:xfrm rot="11400121">
              <a:off x="11382" y="5132"/>
              <a:ext cx="98" cy="14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8" name="Isosceles Triangle 169"/>
            <p:cNvSpPr/>
            <p:nvPr/>
          </p:nvSpPr>
          <p:spPr>
            <a:xfrm rot="11225237">
              <a:off x="11570" y="5341"/>
              <a:ext cx="98" cy="14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9" name="Rectangle 25"/>
            <p:cNvSpPr>
              <a:spLocks noChangeArrowheads="1"/>
            </p:cNvSpPr>
            <p:nvPr/>
          </p:nvSpPr>
          <p:spPr bwMode="auto">
            <a:xfrm>
              <a:off x="10137" y="6322"/>
              <a:ext cx="1077" cy="2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b="0" i="0" dirty="0"/>
                <a:t>3-week-old</a:t>
              </a:r>
              <a:r>
                <a:rPr lang="en-US" altLang="en-US" dirty="0"/>
                <a:t> </a:t>
              </a:r>
              <a:endParaRPr lang="en-US" altLang="en-US" dirty="0"/>
            </a:p>
          </p:txBody>
        </p:sp>
      </p:grpSp>
      <p:grpSp>
        <p:nvGrpSpPr>
          <p:cNvPr id="292" name="组合 291"/>
          <p:cNvGrpSpPr/>
          <p:nvPr/>
        </p:nvGrpSpPr>
        <p:grpSpPr>
          <a:xfrm rot="0">
            <a:off x="4890135" y="4495800"/>
            <a:ext cx="4101465" cy="1826260"/>
            <a:chOff x="3421" y="7377"/>
            <a:chExt cx="6050" cy="230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54000"/>
                      </a14:imgEffect>
                      <a14:imgEffect>
                        <a14:sharpenSoften amount="2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82" t="2057" r="1417" b="46784"/>
            <a:stretch>
              <a:fillRect/>
            </a:stretch>
          </p:blipFill>
          <p:spPr>
            <a:xfrm>
              <a:off x="7470" y="7717"/>
              <a:ext cx="1901" cy="1685"/>
            </a:xfrm>
            <a:prstGeom prst="rect">
              <a:avLst/>
            </a:prstGeom>
          </p:spPr>
        </p:pic>
        <p:sp>
          <p:nvSpPr>
            <p:cNvPr id="120" name="TextBox 19"/>
            <p:cNvSpPr txBox="1">
              <a:spLocks noChangeArrowheads="1"/>
            </p:cNvSpPr>
            <p:nvPr/>
          </p:nvSpPr>
          <p:spPr bwMode="auto">
            <a:xfrm>
              <a:off x="4081" y="7439"/>
              <a:ext cx="4977" cy="2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b="0" i="0" dirty="0">
                  <a:ea typeface="宋体" panose="02010600030101010101" pitchFamily="2" charset="-122"/>
                </a:rPr>
                <a:t>IgG Ctrl                                     </a:t>
              </a:r>
              <a:r>
                <a:rPr lang="en-US" altLang="zh-CN" b="0" i="0" dirty="0" err="1">
                  <a:ea typeface="宋体" panose="02010600030101010101" pitchFamily="2" charset="-122"/>
                </a:rPr>
                <a:t>Cre</a:t>
              </a:r>
              <a:r>
                <a:rPr lang="en-US" altLang="zh-CN" b="0" i="0" baseline="30000" dirty="0">
                  <a:ea typeface="宋体" panose="02010600030101010101" pitchFamily="2" charset="-122"/>
                </a:rPr>
                <a:t>- </a:t>
              </a:r>
              <a:r>
                <a:rPr lang="en-US" altLang="zh-CN" b="0" i="0" dirty="0">
                  <a:ea typeface="宋体" panose="02010600030101010101" pitchFamily="2" charset="-122"/>
                </a:rPr>
                <a:t>                                    </a:t>
              </a:r>
              <a:r>
                <a:rPr lang="en-US" altLang="zh-CN" b="0" i="1" dirty="0">
                  <a:ea typeface="宋体" panose="02010600030101010101" pitchFamily="2" charset="-122"/>
                </a:rPr>
                <a:t>Axin1 </a:t>
              </a:r>
              <a:r>
                <a:rPr lang="en-US" altLang="zh-CN" b="0" dirty="0">
                  <a:ea typeface="宋体" panose="02010600030101010101" pitchFamily="2" charset="-122"/>
                </a:rPr>
                <a:t>cKO </a:t>
              </a:r>
              <a:r>
                <a:rPr lang="en-US" altLang="zh-CN" b="0" i="0" dirty="0">
                  <a:ea typeface="宋体" panose="02010600030101010101" pitchFamily="2" charset="-122"/>
                </a:rPr>
                <a:t>   </a:t>
              </a:r>
              <a:endParaRPr lang="en-US" altLang="zh-CN" b="0" i="1" baseline="30000" dirty="0">
                <a:ea typeface="宋体" panose="02010600030101010101" pitchFamily="2" charset="-122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080" y="9412"/>
              <a:ext cx="4650" cy="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0" i="0" dirty="0">
                  <a:latin typeface="Arial" panose="020B0604020202020204" pitchFamily="34" charset="0"/>
                  <a:cs typeface="Arial" panose="020B0604020202020204" pitchFamily="34" charset="0"/>
                </a:rPr>
                <a:t>IF assay, VEGF expression in knee joint, 3-week-old mice  </a:t>
              </a:r>
              <a:endParaRPr lang="en-US" b="0" i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Text Box 12"/>
            <p:cNvSpPr txBox="1">
              <a:spLocks noChangeArrowheads="1"/>
            </p:cNvSpPr>
            <p:nvPr/>
          </p:nvSpPr>
          <p:spPr bwMode="auto">
            <a:xfrm>
              <a:off x="3421" y="7377"/>
              <a:ext cx="46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000" b="1" i="0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endParaRPr lang="en-US" altLang="en-US" sz="1000" b="1" i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0" name="Group 122"/>
            <p:cNvGrpSpPr/>
            <p:nvPr/>
          </p:nvGrpSpPr>
          <p:grpSpPr>
            <a:xfrm rot="0">
              <a:off x="8846" y="9069"/>
              <a:ext cx="625" cy="238"/>
              <a:chOff x="1960349" y="6724100"/>
              <a:chExt cx="591291" cy="179966"/>
            </a:xfrm>
          </p:grpSpPr>
          <p:cxnSp>
            <p:nvCxnSpPr>
              <p:cNvPr id="42" name="Straight Connector 189"/>
              <p:cNvCxnSpPr/>
              <p:nvPr/>
            </p:nvCxnSpPr>
            <p:spPr>
              <a:xfrm>
                <a:off x="2223398" y="6904066"/>
                <a:ext cx="12560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1" name="TextBox 190"/>
              <p:cNvSpPr txBox="1"/>
              <p:nvPr/>
            </p:nvSpPr>
            <p:spPr>
              <a:xfrm>
                <a:off x="1960349" y="6724100"/>
                <a:ext cx="591291" cy="1675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550" b="0" i="0" dirty="0">
                    <a:solidFill>
                      <a:schemeClr val="bg1"/>
                    </a:solidFill>
                  </a:rPr>
                  <a:t>50 </a:t>
                </a:r>
                <a:r>
                  <a:rPr lang="el-GR" sz="550" b="0" i="0" dirty="0">
                    <a:solidFill>
                      <a:schemeClr val="bg1"/>
                    </a:solidFill>
                  </a:rPr>
                  <a:t>μ</a:t>
                </a:r>
                <a:r>
                  <a:rPr lang="en-US" sz="550" b="0" i="0" dirty="0">
                    <a:solidFill>
                      <a:schemeClr val="bg1"/>
                    </a:solidFill>
                  </a:rPr>
                  <a:t>m</a:t>
                </a:r>
                <a:endParaRPr lang="en-US" sz="550" b="0" i="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4" name="Isosceles Triangle 170"/>
            <p:cNvSpPr/>
            <p:nvPr/>
          </p:nvSpPr>
          <p:spPr>
            <a:xfrm rot="9177376">
              <a:off x="7808" y="8282"/>
              <a:ext cx="93" cy="162"/>
            </a:xfrm>
            <a:prstGeom prst="triangle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2" name="Isosceles Triangle 171"/>
            <p:cNvSpPr/>
            <p:nvPr/>
          </p:nvSpPr>
          <p:spPr>
            <a:xfrm rot="7238270">
              <a:off x="7903" y="7936"/>
              <a:ext cx="104" cy="146"/>
            </a:xfrm>
            <a:prstGeom prst="triangle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3" name="Isosceles Triangle 172"/>
            <p:cNvSpPr/>
            <p:nvPr/>
          </p:nvSpPr>
          <p:spPr>
            <a:xfrm rot="13346860">
              <a:off x="8626" y="7819"/>
              <a:ext cx="98" cy="179"/>
            </a:xfrm>
            <a:prstGeom prst="triangle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6" name="Isosceles Triangle 176"/>
            <p:cNvSpPr/>
            <p:nvPr/>
          </p:nvSpPr>
          <p:spPr>
            <a:xfrm rot="11933389">
              <a:off x="8682" y="9034"/>
              <a:ext cx="98" cy="179"/>
            </a:xfrm>
            <a:prstGeom prst="triangle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7" name="Isosceles Triangle 177"/>
            <p:cNvSpPr/>
            <p:nvPr/>
          </p:nvSpPr>
          <p:spPr>
            <a:xfrm rot="13017649">
              <a:off x="7935" y="9024"/>
              <a:ext cx="98" cy="179"/>
            </a:xfrm>
            <a:prstGeom prst="triangle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49" name="Group 90"/>
            <p:cNvGrpSpPr/>
            <p:nvPr/>
          </p:nvGrpSpPr>
          <p:grpSpPr>
            <a:xfrm rot="0">
              <a:off x="3533" y="7719"/>
              <a:ext cx="1990" cy="1676"/>
              <a:chOff x="686219" y="3527881"/>
              <a:chExt cx="1436049" cy="1225122"/>
            </a:xfrm>
          </p:grpSpPr>
          <p:pic>
            <p:nvPicPr>
              <p:cNvPr id="50" name="图片 2" descr="A2 7124 IGG 1-3 10X Merge-1"/>
              <p:cNvPicPr>
                <a:picLocks noChangeAspect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>
              <a:xfrm rot="10800000">
                <a:off x="686219" y="3527881"/>
                <a:ext cx="1354798" cy="1225122"/>
              </a:xfrm>
              <a:prstGeom prst="rect">
                <a:avLst/>
              </a:prstGeom>
            </p:spPr>
          </p:pic>
          <p:grpSp>
            <p:nvGrpSpPr>
              <p:cNvPr id="211" name="Group 210"/>
              <p:cNvGrpSpPr/>
              <p:nvPr/>
            </p:nvGrpSpPr>
            <p:grpSpPr>
              <a:xfrm>
                <a:off x="1649894" y="4523263"/>
                <a:ext cx="472374" cy="167844"/>
                <a:chOff x="1972979" y="6719678"/>
                <a:chExt cx="548760" cy="173461"/>
              </a:xfrm>
            </p:grpSpPr>
            <p:cxnSp>
              <p:nvCxnSpPr>
                <p:cNvPr id="55" name="Straight Connector 211"/>
                <p:cNvCxnSpPr/>
                <p:nvPr/>
              </p:nvCxnSpPr>
              <p:spPr>
                <a:xfrm>
                  <a:off x="2193428" y="6893139"/>
                  <a:ext cx="125605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3" name="TextBox 212"/>
                <p:cNvSpPr txBox="1"/>
                <p:nvPr/>
              </p:nvSpPr>
              <p:spPr>
                <a:xfrm>
                  <a:off x="1972979" y="6719678"/>
                  <a:ext cx="548760" cy="1677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550" b="0" i="0" dirty="0">
                      <a:solidFill>
                        <a:schemeClr val="bg1"/>
                      </a:solidFill>
                    </a:rPr>
                    <a:t>50 </a:t>
                  </a:r>
                  <a:r>
                    <a:rPr lang="el-GR" sz="550" b="0" i="0" dirty="0">
                      <a:solidFill>
                        <a:schemeClr val="bg1"/>
                      </a:solidFill>
                    </a:rPr>
                    <a:t>μ</a:t>
                  </a:r>
                  <a:r>
                    <a:rPr lang="en-US" sz="550" b="0" i="0" dirty="0">
                      <a:solidFill>
                        <a:schemeClr val="bg1"/>
                      </a:solidFill>
                    </a:rPr>
                    <a:t>m</a:t>
                  </a:r>
                  <a:endParaRPr lang="en-US" sz="550" b="0" i="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" name="Group 96"/>
            <p:cNvGrpSpPr/>
            <p:nvPr/>
          </p:nvGrpSpPr>
          <p:grpSpPr>
            <a:xfrm rot="0">
              <a:off x="5492" y="7720"/>
              <a:ext cx="1972" cy="1675"/>
              <a:chOff x="2112140" y="3531248"/>
              <a:chExt cx="1507850" cy="1224173"/>
            </a:xfrm>
          </p:grpSpPr>
          <p:pic>
            <p:nvPicPr>
              <p:cNvPr id="78" name="图片 5" descr="Ctr 7120 VEGF 6-2 10X Merge-1"/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rightnessContrast bright="-7000" contrast="53000"/>
                        </a14:imgEffect>
                        <a14:imgEffect>
                          <a14:sharpenSoften amount="17000"/>
                        </a14:imgEffect>
                      </a14:imgLayer>
                    </a14:imgProps>
                  </a:ext>
                </a:extLst>
              </a:blip>
              <a:srcRect l="46825" t="19797" r="6834" b="33909"/>
              <a:stretch>
                <a:fillRect/>
              </a:stretch>
            </p:blipFill>
            <p:spPr>
              <a:xfrm rot="10800000">
                <a:off x="2112140" y="3531248"/>
                <a:ext cx="1434731" cy="1224173"/>
              </a:xfrm>
              <a:prstGeom prst="rect">
                <a:avLst/>
              </a:prstGeom>
            </p:spPr>
          </p:pic>
          <p:sp>
            <p:nvSpPr>
              <p:cNvPr id="125" name="Isosceles Triangle 124"/>
              <p:cNvSpPr/>
              <p:nvPr/>
            </p:nvSpPr>
            <p:spPr>
              <a:xfrm rot="12327656">
                <a:off x="2550712" y="3655201"/>
                <a:ext cx="70536" cy="117119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79" name="Isosceles Triangle 125"/>
              <p:cNvSpPr/>
              <p:nvPr/>
            </p:nvSpPr>
            <p:spPr>
              <a:xfrm rot="11770159">
                <a:off x="2377935" y="3582806"/>
                <a:ext cx="71187" cy="119848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127" name="Isosceles Triangle 126"/>
              <p:cNvSpPr/>
              <p:nvPr/>
            </p:nvSpPr>
            <p:spPr>
              <a:xfrm rot="9445302">
                <a:off x="2180655" y="3984648"/>
                <a:ext cx="75717" cy="118498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80" name="Isosceles Triangle 129"/>
              <p:cNvSpPr/>
              <p:nvPr/>
            </p:nvSpPr>
            <p:spPr>
              <a:xfrm rot="12327656">
                <a:off x="2841223" y="3593288"/>
                <a:ext cx="70536" cy="117119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131" name="Isosceles Triangle 130"/>
              <p:cNvSpPr/>
              <p:nvPr/>
            </p:nvSpPr>
            <p:spPr>
              <a:xfrm rot="12831914">
                <a:off x="3198412" y="3795693"/>
                <a:ext cx="70536" cy="117119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81" name="Isosceles Triangle 131"/>
              <p:cNvSpPr/>
              <p:nvPr/>
            </p:nvSpPr>
            <p:spPr>
              <a:xfrm rot="14527071">
                <a:off x="2540979" y="4437491"/>
                <a:ext cx="70536" cy="117119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82" name="Isosceles Triangle 132"/>
              <p:cNvSpPr/>
              <p:nvPr/>
            </p:nvSpPr>
            <p:spPr>
              <a:xfrm rot="9514104">
                <a:off x="2487836" y="4158479"/>
                <a:ext cx="75717" cy="118498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83" name="Isosceles Triangle 133"/>
              <p:cNvSpPr/>
              <p:nvPr/>
            </p:nvSpPr>
            <p:spPr>
              <a:xfrm rot="9177376">
                <a:off x="2611662" y="4141811"/>
                <a:ext cx="75717" cy="118498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84" name="Isosceles Triangle 134"/>
              <p:cNvSpPr/>
              <p:nvPr/>
            </p:nvSpPr>
            <p:spPr>
              <a:xfrm rot="9177376">
                <a:off x="2858120" y="3784138"/>
                <a:ext cx="75717" cy="118498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85" name="Isosceles Triangle 135"/>
              <p:cNvSpPr/>
              <p:nvPr/>
            </p:nvSpPr>
            <p:spPr>
              <a:xfrm rot="12327656">
                <a:off x="3067444" y="4190981"/>
                <a:ext cx="70536" cy="117119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137" name="Isosceles Triangle 136"/>
              <p:cNvSpPr/>
              <p:nvPr/>
            </p:nvSpPr>
            <p:spPr>
              <a:xfrm rot="11904395">
                <a:off x="3357954" y="4060012"/>
                <a:ext cx="70536" cy="117119"/>
              </a:xfrm>
              <a:prstGeom prst="triangl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grpSp>
            <p:nvGrpSpPr>
              <p:cNvPr id="86" name="Group 215"/>
              <p:cNvGrpSpPr/>
              <p:nvPr/>
            </p:nvGrpSpPr>
            <p:grpSpPr>
              <a:xfrm>
                <a:off x="3129925" y="4516788"/>
                <a:ext cx="490065" cy="173128"/>
                <a:chOff x="1997513" y="6711755"/>
                <a:chExt cx="544542" cy="178922"/>
              </a:xfrm>
            </p:grpSpPr>
            <p:cxnSp>
              <p:nvCxnSpPr>
                <p:cNvPr id="87" name="Straight Connector 216"/>
                <p:cNvCxnSpPr/>
                <p:nvPr/>
              </p:nvCxnSpPr>
              <p:spPr>
                <a:xfrm>
                  <a:off x="2210024" y="6890677"/>
                  <a:ext cx="125605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4" name="TextBox 217"/>
                <p:cNvSpPr txBox="1"/>
                <p:nvPr/>
              </p:nvSpPr>
              <p:spPr>
                <a:xfrm>
                  <a:off x="1997513" y="6711755"/>
                  <a:ext cx="544542" cy="1676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550" b="0" i="0" dirty="0">
                      <a:solidFill>
                        <a:schemeClr val="bg1"/>
                      </a:solidFill>
                    </a:rPr>
                    <a:t>50 </a:t>
                  </a:r>
                  <a:r>
                    <a:rPr lang="el-GR" sz="550" b="0" i="0" dirty="0">
                      <a:solidFill>
                        <a:schemeClr val="bg1"/>
                      </a:solidFill>
                    </a:rPr>
                    <a:t>μ</a:t>
                  </a:r>
                  <a:r>
                    <a:rPr lang="en-US" sz="550" b="0" i="0" dirty="0">
                      <a:solidFill>
                        <a:schemeClr val="bg1"/>
                      </a:solidFill>
                    </a:rPr>
                    <a:t>m</a:t>
                  </a:r>
                  <a:endParaRPr lang="en-US" sz="550" b="0" i="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02" name="Isosceles Triangle 172"/>
            <p:cNvSpPr/>
            <p:nvPr/>
          </p:nvSpPr>
          <p:spPr>
            <a:xfrm rot="13346860">
              <a:off x="8510" y="8264"/>
              <a:ext cx="98" cy="179"/>
            </a:xfrm>
            <a:prstGeom prst="triangle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3" name="Isosceles Triangle 172"/>
            <p:cNvSpPr/>
            <p:nvPr/>
          </p:nvSpPr>
          <p:spPr>
            <a:xfrm rot="13346860">
              <a:off x="8299" y="9093"/>
              <a:ext cx="98" cy="179"/>
            </a:xfrm>
            <a:prstGeom prst="triangle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5" name="Isosceles Triangle 172"/>
            <p:cNvSpPr/>
            <p:nvPr/>
          </p:nvSpPr>
          <p:spPr>
            <a:xfrm rot="13346860">
              <a:off x="8059" y="8576"/>
              <a:ext cx="98" cy="179"/>
            </a:xfrm>
            <a:prstGeom prst="triangle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5409565" y="2590800"/>
            <a:ext cx="1680210" cy="1752600"/>
            <a:chOff x="8519" y="4080"/>
            <a:chExt cx="2646" cy="2760"/>
          </a:xfrm>
        </p:grpSpPr>
        <p:sp>
          <p:nvSpPr>
            <p:cNvPr id="107" name="文本框 106"/>
            <p:cNvSpPr txBox="1"/>
            <p:nvPr/>
          </p:nvSpPr>
          <p:spPr>
            <a:xfrm rot="16200000">
              <a:off x="7642" y="5359"/>
              <a:ext cx="2091" cy="33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N.OC/B.Pm (/mm,mm2)</a:t>
              </a:r>
              <a:endParaRPr lang="zh-CN" altLang="en-US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Rectangle 17"/>
            <p:cNvSpPr>
              <a:spLocks noChangeArrowheads="1"/>
            </p:cNvSpPr>
            <p:nvPr/>
          </p:nvSpPr>
          <p:spPr bwMode="auto">
            <a:xfrm>
              <a:off x="8824" y="4472"/>
              <a:ext cx="303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150</a:t>
              </a:r>
              <a:endParaRPr kumimoji="0" lang="zh-CN" altLang="zh-CN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3" name="Rectangle 7"/>
            <p:cNvSpPr>
              <a:spLocks noChangeArrowheads="1"/>
            </p:cNvSpPr>
            <p:nvPr/>
          </p:nvSpPr>
          <p:spPr bwMode="auto">
            <a:xfrm>
              <a:off x="9714" y="6116"/>
              <a:ext cx="337" cy="400"/>
            </a:xfrm>
            <a:prstGeom prst="rect">
              <a:avLst/>
            </a:prstGeom>
            <a:solidFill>
              <a:srgbClr val="F968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35" name="Rectangle 11"/>
            <p:cNvSpPr>
              <a:spLocks noChangeArrowheads="1"/>
            </p:cNvSpPr>
            <p:nvPr/>
          </p:nvSpPr>
          <p:spPr bwMode="auto">
            <a:xfrm>
              <a:off x="9306" y="5123"/>
              <a:ext cx="338" cy="1385"/>
            </a:xfrm>
            <a:prstGeom prst="rect">
              <a:avLst/>
            </a:prstGeom>
            <a:solidFill>
              <a:srgbClr val="00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38" name="Freeform 18"/>
            <p:cNvSpPr>
              <a:spLocks noEditPoints="1"/>
            </p:cNvSpPr>
            <p:nvPr/>
          </p:nvSpPr>
          <p:spPr bwMode="auto">
            <a:xfrm>
              <a:off x="9138" y="4546"/>
              <a:ext cx="63" cy="1981"/>
            </a:xfrm>
            <a:custGeom>
              <a:avLst/>
              <a:gdLst>
                <a:gd name="T0" fmla="*/ 0 w 35"/>
                <a:gd name="T1" fmla="*/ 1167 h 1167"/>
                <a:gd name="T2" fmla="*/ 0 w 35"/>
                <a:gd name="T3" fmla="*/ 0 h 1167"/>
                <a:gd name="T4" fmla="*/ 0 w 35"/>
                <a:gd name="T5" fmla="*/ 1161 h 1167"/>
                <a:gd name="T6" fmla="*/ 35 w 35"/>
                <a:gd name="T7" fmla="*/ 1161 h 1167"/>
                <a:gd name="T8" fmla="*/ 0 w 35"/>
                <a:gd name="T9" fmla="*/ 776 h 1167"/>
                <a:gd name="T10" fmla="*/ 35 w 35"/>
                <a:gd name="T11" fmla="*/ 776 h 1167"/>
                <a:gd name="T12" fmla="*/ 0 w 35"/>
                <a:gd name="T13" fmla="*/ 391 h 1167"/>
                <a:gd name="T14" fmla="*/ 35 w 35"/>
                <a:gd name="T15" fmla="*/ 391 h 1167"/>
                <a:gd name="T16" fmla="*/ 0 w 35"/>
                <a:gd name="T17" fmla="*/ 6 h 1167"/>
                <a:gd name="T18" fmla="*/ 35 w 35"/>
                <a:gd name="T19" fmla="*/ 6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1167">
                  <a:moveTo>
                    <a:pt x="0" y="1167"/>
                  </a:moveTo>
                  <a:lnTo>
                    <a:pt x="0" y="0"/>
                  </a:lnTo>
                  <a:moveTo>
                    <a:pt x="0" y="1161"/>
                  </a:moveTo>
                  <a:lnTo>
                    <a:pt x="35" y="1161"/>
                  </a:lnTo>
                  <a:moveTo>
                    <a:pt x="0" y="776"/>
                  </a:moveTo>
                  <a:lnTo>
                    <a:pt x="35" y="776"/>
                  </a:lnTo>
                  <a:moveTo>
                    <a:pt x="0" y="391"/>
                  </a:moveTo>
                  <a:lnTo>
                    <a:pt x="35" y="391"/>
                  </a:lnTo>
                  <a:moveTo>
                    <a:pt x="0" y="6"/>
                  </a:moveTo>
                  <a:lnTo>
                    <a:pt x="35" y="6"/>
                  </a:ln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700"/>
            </a:p>
          </p:txBody>
        </p:sp>
        <p:sp>
          <p:nvSpPr>
            <p:cNvPr id="248" name="Oval 27"/>
            <p:cNvSpPr>
              <a:spLocks noChangeArrowheads="1"/>
            </p:cNvSpPr>
            <p:nvPr/>
          </p:nvSpPr>
          <p:spPr bwMode="auto">
            <a:xfrm>
              <a:off x="9915" y="6197"/>
              <a:ext cx="61" cy="60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49" name="Oval 28"/>
            <p:cNvSpPr>
              <a:spLocks noChangeArrowheads="1"/>
            </p:cNvSpPr>
            <p:nvPr/>
          </p:nvSpPr>
          <p:spPr bwMode="auto">
            <a:xfrm>
              <a:off x="9788" y="5990"/>
              <a:ext cx="63" cy="60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50" name="Oval 29"/>
            <p:cNvSpPr>
              <a:spLocks noChangeArrowheads="1"/>
            </p:cNvSpPr>
            <p:nvPr/>
          </p:nvSpPr>
          <p:spPr bwMode="auto">
            <a:xfrm>
              <a:off x="9915" y="5934"/>
              <a:ext cx="61" cy="60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51" name="Oval 30"/>
            <p:cNvSpPr>
              <a:spLocks noChangeArrowheads="1"/>
            </p:cNvSpPr>
            <p:nvPr/>
          </p:nvSpPr>
          <p:spPr bwMode="auto">
            <a:xfrm>
              <a:off x="9788" y="6212"/>
              <a:ext cx="63" cy="60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52" name="Line 31"/>
            <p:cNvSpPr>
              <a:spLocks noChangeShapeType="1"/>
            </p:cNvSpPr>
            <p:nvPr/>
          </p:nvSpPr>
          <p:spPr bwMode="auto">
            <a:xfrm>
              <a:off x="9883" y="5971"/>
              <a:ext cx="0" cy="141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53" name="Line 32"/>
            <p:cNvSpPr>
              <a:spLocks noChangeShapeType="1"/>
            </p:cNvSpPr>
            <p:nvPr/>
          </p:nvSpPr>
          <p:spPr bwMode="auto">
            <a:xfrm>
              <a:off x="9883" y="6111"/>
              <a:ext cx="0" cy="14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54" name="Line 33"/>
            <p:cNvSpPr>
              <a:spLocks noChangeShapeType="1"/>
            </p:cNvSpPr>
            <p:nvPr/>
          </p:nvSpPr>
          <p:spPr bwMode="auto">
            <a:xfrm>
              <a:off x="9799" y="5971"/>
              <a:ext cx="167" cy="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55" name="Line 34"/>
            <p:cNvSpPr>
              <a:spLocks noChangeShapeType="1"/>
            </p:cNvSpPr>
            <p:nvPr/>
          </p:nvSpPr>
          <p:spPr bwMode="auto">
            <a:xfrm>
              <a:off x="9799" y="6254"/>
              <a:ext cx="167" cy="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64" name="Oval 43"/>
            <p:cNvSpPr>
              <a:spLocks noChangeArrowheads="1"/>
            </p:cNvSpPr>
            <p:nvPr/>
          </p:nvSpPr>
          <p:spPr bwMode="auto">
            <a:xfrm>
              <a:off x="9445" y="5121"/>
              <a:ext cx="63" cy="58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65" name="Oval 44"/>
            <p:cNvSpPr>
              <a:spLocks noChangeArrowheads="1"/>
            </p:cNvSpPr>
            <p:nvPr/>
          </p:nvSpPr>
          <p:spPr bwMode="auto">
            <a:xfrm>
              <a:off x="9382" y="4994"/>
              <a:ext cx="61" cy="58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66" name="Oval 45"/>
            <p:cNvSpPr>
              <a:spLocks noChangeArrowheads="1"/>
            </p:cNvSpPr>
            <p:nvPr/>
          </p:nvSpPr>
          <p:spPr bwMode="auto">
            <a:xfrm>
              <a:off x="9445" y="5306"/>
              <a:ext cx="63" cy="60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67" name="Oval 46"/>
            <p:cNvSpPr>
              <a:spLocks noChangeArrowheads="1"/>
            </p:cNvSpPr>
            <p:nvPr/>
          </p:nvSpPr>
          <p:spPr bwMode="auto">
            <a:xfrm>
              <a:off x="9508" y="4987"/>
              <a:ext cx="61" cy="58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68" name="Line 47"/>
            <p:cNvSpPr>
              <a:spLocks noChangeShapeType="1"/>
            </p:cNvSpPr>
            <p:nvPr/>
          </p:nvSpPr>
          <p:spPr bwMode="auto">
            <a:xfrm>
              <a:off x="9478" y="4982"/>
              <a:ext cx="0" cy="15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69" name="Line 48"/>
            <p:cNvSpPr>
              <a:spLocks noChangeShapeType="1"/>
            </p:cNvSpPr>
            <p:nvPr/>
          </p:nvSpPr>
          <p:spPr bwMode="auto">
            <a:xfrm>
              <a:off x="9478" y="5130"/>
              <a:ext cx="0" cy="15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70" name="Line 49"/>
            <p:cNvSpPr>
              <a:spLocks noChangeShapeType="1"/>
            </p:cNvSpPr>
            <p:nvPr/>
          </p:nvSpPr>
          <p:spPr bwMode="auto">
            <a:xfrm>
              <a:off x="9391" y="4982"/>
              <a:ext cx="169" cy="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71" name="Line 50"/>
            <p:cNvSpPr>
              <a:spLocks noChangeShapeType="1"/>
            </p:cNvSpPr>
            <p:nvPr/>
          </p:nvSpPr>
          <p:spPr bwMode="auto">
            <a:xfrm>
              <a:off x="9391" y="5280"/>
              <a:ext cx="169" cy="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grpSp>
          <p:nvGrpSpPr>
            <p:cNvPr id="243" name="组合 242"/>
            <p:cNvGrpSpPr/>
            <p:nvPr/>
          </p:nvGrpSpPr>
          <p:grpSpPr>
            <a:xfrm rot="0">
              <a:off x="10050" y="4327"/>
              <a:ext cx="1115" cy="616"/>
              <a:chOff x="2538" y="7593"/>
              <a:chExt cx="1029" cy="534"/>
            </a:xfrm>
          </p:grpSpPr>
          <p:sp>
            <p:nvSpPr>
              <p:cNvPr id="273" name="Text Box 10"/>
              <p:cNvSpPr txBox="1">
                <a:spLocks noChangeArrowheads="1"/>
              </p:cNvSpPr>
              <p:nvPr/>
            </p:nvSpPr>
            <p:spPr bwMode="auto">
              <a:xfrm>
                <a:off x="2666" y="7593"/>
                <a:ext cx="901" cy="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650" b="0" i="0" dirty="0" err="1">
                    <a:ea typeface="宋体" panose="02010600030101010101" pitchFamily="2" charset="-122"/>
                  </a:rPr>
                  <a:t>Cre</a:t>
                </a:r>
                <a:r>
                  <a:rPr lang="en-US" altLang="zh-CN" sz="650" b="0" i="0" baseline="30000" dirty="0">
                    <a:ea typeface="宋体" panose="02010600030101010101" pitchFamily="2" charset="-122"/>
                  </a:rPr>
                  <a:t>-</a:t>
                </a:r>
                <a:r>
                  <a:rPr lang="en-US" altLang="zh-CN" sz="650" b="0" i="0" dirty="0">
                    <a:ea typeface="宋体" panose="02010600030101010101" pitchFamily="2" charset="-122"/>
                  </a:rPr>
                  <a:t>                                       </a:t>
                </a:r>
                <a:r>
                  <a:rPr lang="en-US" altLang="zh-CN" sz="650" b="0" i="1" dirty="0">
                    <a:ea typeface="宋体" panose="02010600030101010101" pitchFamily="2" charset="-122"/>
                  </a:rPr>
                  <a:t>                              Axin1 </a:t>
                </a:r>
                <a:r>
                  <a:rPr lang="en-US" altLang="zh-CN" sz="650" b="0" dirty="0">
                    <a:ea typeface="宋体" panose="02010600030101010101" pitchFamily="2" charset="-122"/>
                  </a:rPr>
                  <a:t>cKO</a:t>
                </a:r>
                <a:r>
                  <a:rPr lang="en-US" altLang="zh-CN" sz="650" b="0" i="1" dirty="0">
                    <a:ea typeface="宋体" panose="02010600030101010101" pitchFamily="2" charset="-122"/>
                  </a:rPr>
                  <a:t>  </a:t>
                </a:r>
                <a:r>
                  <a:rPr lang="en-US" altLang="zh-CN" sz="650" b="0" i="0" dirty="0">
                    <a:ea typeface="宋体" panose="02010600030101010101" pitchFamily="2" charset="-122"/>
                  </a:rPr>
                  <a:t>                             </a:t>
                </a:r>
                <a:endParaRPr lang="en-US" altLang="zh-CN" sz="650" b="0" i="1" baseline="30000" dirty="0">
                  <a:ea typeface="宋体" panose="02010600030101010101" pitchFamily="2" charset="-122"/>
                </a:endParaRPr>
              </a:p>
            </p:txBody>
          </p:sp>
          <p:grpSp>
            <p:nvGrpSpPr>
              <p:cNvPr id="274" name="Group 247"/>
              <p:cNvGrpSpPr/>
              <p:nvPr/>
            </p:nvGrpSpPr>
            <p:grpSpPr>
              <a:xfrm rot="0">
                <a:off x="2538" y="7678"/>
                <a:ext cx="182" cy="238"/>
                <a:chOff x="3264422" y="4826387"/>
                <a:chExt cx="139812" cy="202772"/>
              </a:xfrm>
            </p:grpSpPr>
            <p:sp>
              <p:nvSpPr>
                <p:cNvPr id="275" name="Rectangle 9"/>
                <p:cNvSpPr>
                  <a:spLocks noChangeArrowheads="1"/>
                </p:cNvSpPr>
                <p:nvPr/>
              </p:nvSpPr>
              <p:spPr bwMode="auto">
                <a:xfrm>
                  <a:off x="3264422" y="4826387"/>
                  <a:ext cx="139812" cy="82233"/>
                </a:xfrm>
                <a:prstGeom prst="rect">
                  <a:avLst/>
                </a:prstGeom>
                <a:solidFill>
                  <a:srgbClr val="33CC33"/>
                </a:solidFill>
                <a:ln w="12700">
                  <a:noFill/>
                  <a:miter lim="800000"/>
                  <a:tailEnd type="none" w="lg" len="lg"/>
                </a:ln>
              </p:spPr>
              <p:txBody>
                <a:bodyPr wrap="none" anchor="ctr"/>
                <a:p>
                  <a:endParaRPr lang="zh-CN" altLang="en-US" sz="1800" b="0" i="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7" name="Rectangle 9"/>
                <p:cNvSpPr>
                  <a:spLocks noChangeArrowheads="1"/>
                </p:cNvSpPr>
                <p:nvPr/>
              </p:nvSpPr>
              <p:spPr bwMode="auto">
                <a:xfrm>
                  <a:off x="3264422" y="4946926"/>
                  <a:ext cx="139812" cy="82233"/>
                </a:xfrm>
                <a:prstGeom prst="rect">
                  <a:avLst/>
                </a:prstGeom>
                <a:solidFill>
                  <a:srgbClr val="F9680D"/>
                </a:solidFill>
                <a:ln w="12700">
                  <a:noFill/>
                  <a:miter lim="800000"/>
                  <a:tailEnd type="none" w="lg" len="lg"/>
                </a:ln>
              </p:spPr>
              <p:txBody>
                <a:bodyPr wrap="none" anchor="ctr"/>
                <a:p>
                  <a:endParaRPr lang="zh-CN" altLang="en-US" sz="1800" b="0" i="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79" name="Rectangle 17"/>
            <p:cNvSpPr>
              <a:spLocks noChangeArrowheads="1"/>
            </p:cNvSpPr>
            <p:nvPr/>
          </p:nvSpPr>
          <p:spPr bwMode="auto">
            <a:xfrm>
              <a:off x="8879" y="5771"/>
              <a:ext cx="322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50</a:t>
              </a:r>
              <a:endParaRPr kumimoji="0" lang="zh-CN" altLang="zh-CN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0" name="Rectangle 17"/>
            <p:cNvSpPr>
              <a:spLocks noChangeArrowheads="1"/>
            </p:cNvSpPr>
            <p:nvPr/>
          </p:nvSpPr>
          <p:spPr bwMode="auto">
            <a:xfrm>
              <a:off x="8825" y="5108"/>
              <a:ext cx="303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</a:t>
              </a:r>
              <a:r>
                <a:rPr kumimoji="0" lang="en-US" altLang="zh-CN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</a:t>
              </a:r>
              <a:r>
                <a:rPr kumimoji="0" lang="zh-CN" altLang="zh-CN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</a:t>
              </a:r>
              <a:endParaRPr kumimoji="0" lang="zh-CN" altLang="zh-CN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1" name="Rectangle 17"/>
            <p:cNvSpPr>
              <a:spLocks noChangeArrowheads="1"/>
            </p:cNvSpPr>
            <p:nvPr/>
          </p:nvSpPr>
          <p:spPr bwMode="auto">
            <a:xfrm>
              <a:off x="8967" y="6401"/>
              <a:ext cx="240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</a:t>
              </a:r>
              <a:endParaRPr kumimoji="0" lang="zh-CN" altLang="zh-CN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4" name="Text Box 42"/>
            <p:cNvSpPr txBox="1">
              <a:spLocks noChangeArrowheads="1"/>
            </p:cNvSpPr>
            <p:nvPr/>
          </p:nvSpPr>
          <p:spPr bwMode="auto">
            <a:xfrm>
              <a:off x="9400" y="4484"/>
              <a:ext cx="615" cy="433"/>
            </a:xfrm>
            <a:prstGeom prst="rect">
              <a:avLst/>
            </a:prstGeom>
            <a:noFill/>
            <a:ln w="12700">
              <a:noFill/>
              <a:miter lim="800000"/>
              <a:tailEnd type="none" w="lg" len="lg"/>
            </a:ln>
          </p:spPr>
          <p:txBody>
            <a:bodyPr wrap="square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1200" b="0" i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**</a:t>
              </a:r>
              <a:endParaRPr lang="en-US" altLang="zh-CN" sz="1200" b="0" i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" name="Text Box 12"/>
            <p:cNvSpPr txBox="1">
              <a:spLocks noChangeArrowheads="1"/>
            </p:cNvSpPr>
            <p:nvPr/>
          </p:nvSpPr>
          <p:spPr bwMode="auto">
            <a:xfrm rot="10800000" flipV="1">
              <a:off x="8951" y="4080"/>
              <a:ext cx="431" cy="3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1000" b="1" i="0" dirty="0">
                  <a:ea typeface="宋体" panose="02010600030101010101" pitchFamily="2" charset="-122"/>
                </a:rPr>
                <a:t>F</a:t>
              </a:r>
              <a:endParaRPr lang="en-US" altLang="zh-CN" sz="1000" b="1" i="0" dirty="0">
                <a:ea typeface="宋体" panose="02010600030101010101" pitchFamily="2" charset="-122"/>
              </a:endParaRPr>
            </a:p>
          </p:txBody>
        </p:sp>
        <p:sp>
          <p:nvSpPr>
            <p:cNvPr id="287" name="TextBox 80"/>
            <p:cNvSpPr txBox="1"/>
            <p:nvPr/>
          </p:nvSpPr>
          <p:spPr>
            <a:xfrm>
              <a:off x="8815" y="6526"/>
              <a:ext cx="1980" cy="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sz="700" b="0" i="0" dirty="0">
                  <a:latin typeface="Arial" panose="020B0604020202020204" pitchFamily="34" charset="0"/>
                  <a:cs typeface="Arial" panose="020B0604020202020204" pitchFamily="34" charset="0"/>
                </a:rPr>
                <a:t>3-week-old, n=4; **</a:t>
              </a:r>
              <a:r>
                <a:rPr lang="en-US" sz="700" b="0" i="1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en-US" sz="700" b="0" i="0" dirty="0">
                  <a:latin typeface="Arial" panose="020B0604020202020204" pitchFamily="34" charset="0"/>
                  <a:cs typeface="Arial" panose="020B0604020202020204" pitchFamily="34" charset="0"/>
                </a:rPr>
                <a:t>&lt;0.01  </a:t>
              </a:r>
              <a:endParaRPr lang="en-US" sz="700" b="0" i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1" name="直接连接符 240"/>
            <p:cNvCxnSpPr/>
            <p:nvPr/>
          </p:nvCxnSpPr>
          <p:spPr>
            <a:xfrm>
              <a:off x="9143" y="6516"/>
              <a:ext cx="1285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>
              <a:off x="9443" y="4803"/>
              <a:ext cx="527" cy="0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 rot="0">
            <a:off x="7166610" y="2614930"/>
            <a:ext cx="1666875" cy="1709420"/>
            <a:chOff x="11286" y="4118"/>
            <a:chExt cx="2625" cy="2692"/>
          </a:xfrm>
        </p:grpSpPr>
        <p:sp>
          <p:nvSpPr>
            <p:cNvPr id="116" name="Text Box 12"/>
            <p:cNvSpPr txBox="1">
              <a:spLocks noChangeArrowheads="1"/>
            </p:cNvSpPr>
            <p:nvPr/>
          </p:nvSpPr>
          <p:spPr bwMode="auto">
            <a:xfrm rot="10800000" flipV="1">
              <a:off x="11676" y="4118"/>
              <a:ext cx="525" cy="3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1000" b="1" i="0" dirty="0">
                  <a:ea typeface="宋体" panose="02010600030101010101" pitchFamily="2" charset="-122"/>
                </a:rPr>
                <a:t>H</a:t>
              </a:r>
              <a:endParaRPr lang="en-US" altLang="zh-CN" sz="1000" b="1" i="0" dirty="0">
                <a:ea typeface="宋体" panose="02010600030101010101" pitchFamily="2" charset="-122"/>
              </a:endParaRPr>
            </a:p>
          </p:txBody>
        </p:sp>
        <p:grpSp>
          <p:nvGrpSpPr>
            <p:cNvPr id="150" name="Group 240"/>
            <p:cNvGrpSpPr/>
            <p:nvPr/>
          </p:nvGrpSpPr>
          <p:grpSpPr>
            <a:xfrm rot="0">
              <a:off x="12551" y="4219"/>
              <a:ext cx="1360" cy="398"/>
              <a:chOff x="3312978" y="4761598"/>
              <a:chExt cx="880235" cy="258499"/>
            </a:xfrm>
          </p:grpSpPr>
          <p:sp>
            <p:nvSpPr>
              <p:cNvPr id="157" name="Text Box 10"/>
              <p:cNvSpPr txBox="1">
                <a:spLocks noChangeArrowheads="1"/>
              </p:cNvSpPr>
              <p:nvPr/>
            </p:nvSpPr>
            <p:spPr bwMode="auto">
              <a:xfrm>
                <a:off x="3410710" y="4761598"/>
                <a:ext cx="782503" cy="258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no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650" b="0" i="0" dirty="0" err="1">
                    <a:ea typeface="宋体" panose="02010600030101010101" pitchFamily="2" charset="-122"/>
                  </a:rPr>
                  <a:t>Cre</a:t>
                </a:r>
                <a:r>
                  <a:rPr lang="en-US" altLang="zh-CN" sz="650" b="0" i="0" baseline="30000" dirty="0">
                    <a:ea typeface="宋体" panose="02010600030101010101" pitchFamily="2" charset="-122"/>
                  </a:rPr>
                  <a:t>-</a:t>
                </a:r>
                <a:r>
                  <a:rPr lang="en-US" altLang="zh-CN" sz="650" b="0" i="0" dirty="0">
                    <a:ea typeface="宋体" panose="02010600030101010101" pitchFamily="2" charset="-122"/>
                  </a:rPr>
                  <a:t>                                       </a:t>
                </a:r>
                <a:r>
                  <a:rPr lang="en-US" altLang="zh-CN" sz="650" b="0" i="1" dirty="0">
                    <a:ea typeface="宋体" panose="02010600030101010101" pitchFamily="2" charset="-122"/>
                  </a:rPr>
                  <a:t>                              Axin1 </a:t>
                </a:r>
                <a:r>
                  <a:rPr lang="en-US" altLang="zh-CN" sz="650" b="0" dirty="0">
                    <a:ea typeface="宋体" panose="02010600030101010101" pitchFamily="2" charset="-122"/>
                  </a:rPr>
                  <a:t>cKO</a:t>
                </a:r>
                <a:r>
                  <a:rPr lang="en-US" altLang="zh-CN" sz="650" b="0" i="1" dirty="0">
                    <a:ea typeface="宋体" panose="02010600030101010101" pitchFamily="2" charset="-122"/>
                  </a:rPr>
                  <a:t>  </a:t>
                </a:r>
                <a:r>
                  <a:rPr lang="en-US" altLang="zh-CN" sz="650" b="0" i="0" dirty="0">
                    <a:ea typeface="宋体" panose="02010600030101010101" pitchFamily="2" charset="-122"/>
                  </a:rPr>
                  <a:t>                             </a:t>
                </a:r>
                <a:endParaRPr lang="en-US" altLang="zh-CN" sz="650" b="0" i="1" baseline="30000" dirty="0">
                  <a:ea typeface="宋体" panose="02010600030101010101" pitchFamily="2" charset="-122"/>
                </a:endParaRPr>
              </a:p>
            </p:txBody>
          </p:sp>
          <p:grpSp>
            <p:nvGrpSpPr>
              <p:cNvPr id="159" name="Group 247"/>
              <p:cNvGrpSpPr/>
              <p:nvPr/>
            </p:nvGrpSpPr>
            <p:grpSpPr>
              <a:xfrm>
                <a:off x="3312978" y="4824006"/>
                <a:ext cx="138881" cy="168331"/>
                <a:chOff x="3264422" y="4826387"/>
                <a:chExt cx="139812" cy="196021"/>
              </a:xfrm>
            </p:grpSpPr>
            <p:sp>
              <p:nvSpPr>
                <p:cNvPr id="162" name="Rectangle 9"/>
                <p:cNvSpPr>
                  <a:spLocks noChangeArrowheads="1"/>
                </p:cNvSpPr>
                <p:nvPr/>
              </p:nvSpPr>
              <p:spPr bwMode="auto">
                <a:xfrm>
                  <a:off x="3264422" y="4826387"/>
                  <a:ext cx="139812" cy="82233"/>
                </a:xfrm>
                <a:prstGeom prst="rect">
                  <a:avLst/>
                </a:prstGeom>
                <a:solidFill>
                  <a:srgbClr val="33CC33"/>
                </a:solidFill>
                <a:ln w="12700">
                  <a:noFill/>
                  <a:miter lim="800000"/>
                  <a:tailEnd type="none" w="lg" len="lg"/>
                </a:ln>
              </p:spPr>
              <p:txBody>
                <a:bodyPr wrap="none" anchor="ctr"/>
                <a:p>
                  <a:endParaRPr lang="zh-CN" altLang="en-US" sz="1800" b="0" i="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5" name="Rectangle 9"/>
                <p:cNvSpPr>
                  <a:spLocks noChangeArrowheads="1"/>
                </p:cNvSpPr>
                <p:nvPr/>
              </p:nvSpPr>
              <p:spPr bwMode="auto">
                <a:xfrm>
                  <a:off x="3264422" y="4940175"/>
                  <a:ext cx="139812" cy="82233"/>
                </a:xfrm>
                <a:prstGeom prst="rect">
                  <a:avLst/>
                </a:prstGeom>
                <a:solidFill>
                  <a:srgbClr val="F9680D"/>
                </a:solidFill>
                <a:ln w="12700">
                  <a:noFill/>
                  <a:miter lim="800000"/>
                  <a:tailEnd type="none" w="lg" len="lg"/>
                </a:ln>
              </p:spPr>
              <p:txBody>
                <a:bodyPr wrap="none" anchor="ctr"/>
                <a:p>
                  <a:endParaRPr lang="zh-CN" altLang="en-US" sz="1800" b="0" i="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95" name="矩形 294"/>
            <p:cNvSpPr/>
            <p:nvPr/>
          </p:nvSpPr>
          <p:spPr>
            <a:xfrm rot="16200000">
              <a:off x="10263" y="5418"/>
              <a:ext cx="2383" cy="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/>
                <a:t>% VEGF-Positive Area/ROI</a:t>
              </a:r>
              <a:endParaRPr lang="zh-CN" altLang="en-US" dirty="0"/>
            </a:p>
          </p:txBody>
        </p:sp>
        <p:sp>
          <p:nvSpPr>
            <p:cNvPr id="305" name="Rectangle 255"/>
            <p:cNvSpPr>
              <a:spLocks noChangeArrowheads="1"/>
            </p:cNvSpPr>
            <p:nvPr/>
          </p:nvSpPr>
          <p:spPr bwMode="auto">
            <a:xfrm>
              <a:off x="12638" y="5907"/>
              <a:ext cx="352" cy="596"/>
            </a:xfrm>
            <a:prstGeom prst="rect">
              <a:avLst/>
            </a:prstGeom>
            <a:solidFill>
              <a:srgbClr val="F968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Oval 257"/>
            <p:cNvSpPr>
              <a:spLocks noChangeArrowheads="1"/>
            </p:cNvSpPr>
            <p:nvPr/>
          </p:nvSpPr>
          <p:spPr bwMode="auto">
            <a:xfrm>
              <a:off x="12788" y="5913"/>
              <a:ext cx="61" cy="74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Oval 258"/>
            <p:cNvSpPr>
              <a:spLocks noChangeArrowheads="1"/>
            </p:cNvSpPr>
            <p:nvPr/>
          </p:nvSpPr>
          <p:spPr bwMode="auto">
            <a:xfrm>
              <a:off x="12727" y="5817"/>
              <a:ext cx="61" cy="74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259"/>
            <p:cNvSpPr>
              <a:spLocks noChangeArrowheads="1"/>
            </p:cNvSpPr>
            <p:nvPr/>
          </p:nvSpPr>
          <p:spPr bwMode="auto">
            <a:xfrm>
              <a:off x="12851" y="5839"/>
              <a:ext cx="61" cy="74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Rectangle 265"/>
            <p:cNvSpPr>
              <a:spLocks noChangeArrowheads="1"/>
            </p:cNvSpPr>
            <p:nvPr/>
          </p:nvSpPr>
          <p:spPr bwMode="auto">
            <a:xfrm>
              <a:off x="12143" y="5263"/>
              <a:ext cx="351" cy="1231"/>
            </a:xfrm>
            <a:prstGeom prst="rect">
              <a:avLst/>
            </a:prstGeom>
            <a:solidFill>
              <a:srgbClr val="00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Oval 267"/>
            <p:cNvSpPr>
              <a:spLocks noChangeArrowheads="1"/>
            </p:cNvSpPr>
            <p:nvPr/>
          </p:nvSpPr>
          <p:spPr bwMode="auto">
            <a:xfrm>
              <a:off x="12287" y="5289"/>
              <a:ext cx="61" cy="75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Oval 268"/>
            <p:cNvSpPr>
              <a:spLocks noChangeArrowheads="1"/>
            </p:cNvSpPr>
            <p:nvPr/>
          </p:nvSpPr>
          <p:spPr bwMode="auto">
            <a:xfrm>
              <a:off x="12226" y="5152"/>
              <a:ext cx="61" cy="74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Oval 269"/>
            <p:cNvSpPr>
              <a:spLocks noChangeArrowheads="1"/>
            </p:cNvSpPr>
            <p:nvPr/>
          </p:nvSpPr>
          <p:spPr bwMode="auto">
            <a:xfrm>
              <a:off x="12350" y="5197"/>
              <a:ext cx="61" cy="74"/>
            </a:xfrm>
            <a:prstGeom prst="ellipse">
              <a:avLst/>
            </a:prstGeom>
            <a:solidFill>
              <a:schemeClr val="tx1"/>
            </a:solidFill>
            <a:ln w="9525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274"/>
            <p:cNvSpPr>
              <a:spLocks noChangeArrowheads="1"/>
            </p:cNvSpPr>
            <p:nvPr/>
          </p:nvSpPr>
          <p:spPr bwMode="auto">
            <a:xfrm>
              <a:off x="11676" y="4550"/>
              <a:ext cx="330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1.5</a:t>
              </a:r>
              <a:endParaRPr kumimoji="0" lang="zh-CN" altLang="zh-CN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5" name="Freeform 275"/>
            <p:cNvSpPr>
              <a:spLocks noEditPoints="1"/>
            </p:cNvSpPr>
            <p:nvPr/>
          </p:nvSpPr>
          <p:spPr bwMode="auto">
            <a:xfrm>
              <a:off x="11946" y="4617"/>
              <a:ext cx="47" cy="1885"/>
            </a:xfrm>
            <a:custGeom>
              <a:avLst/>
              <a:gdLst>
                <a:gd name="T0" fmla="*/ 0 w 35"/>
                <a:gd name="T1" fmla="*/ 1168 h 1168"/>
                <a:gd name="T2" fmla="*/ 0 w 35"/>
                <a:gd name="T3" fmla="*/ 0 h 1168"/>
                <a:gd name="T4" fmla="*/ 0 w 35"/>
                <a:gd name="T5" fmla="*/ 1162 h 1168"/>
                <a:gd name="T6" fmla="*/ 35 w 35"/>
                <a:gd name="T7" fmla="*/ 1162 h 1168"/>
                <a:gd name="T8" fmla="*/ 0 w 35"/>
                <a:gd name="T9" fmla="*/ 777 h 1168"/>
                <a:gd name="T10" fmla="*/ 35 w 35"/>
                <a:gd name="T11" fmla="*/ 777 h 1168"/>
                <a:gd name="T12" fmla="*/ 0 w 35"/>
                <a:gd name="T13" fmla="*/ 392 h 1168"/>
                <a:gd name="T14" fmla="*/ 35 w 35"/>
                <a:gd name="T15" fmla="*/ 392 h 1168"/>
                <a:gd name="T16" fmla="*/ 0 w 35"/>
                <a:gd name="T17" fmla="*/ 6 h 1168"/>
                <a:gd name="T18" fmla="*/ 35 w 35"/>
                <a:gd name="T19" fmla="*/ 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1168">
                  <a:moveTo>
                    <a:pt x="0" y="1168"/>
                  </a:moveTo>
                  <a:lnTo>
                    <a:pt x="0" y="0"/>
                  </a:lnTo>
                  <a:moveTo>
                    <a:pt x="0" y="1162"/>
                  </a:moveTo>
                  <a:lnTo>
                    <a:pt x="35" y="1162"/>
                  </a:lnTo>
                  <a:moveTo>
                    <a:pt x="0" y="777"/>
                  </a:moveTo>
                  <a:lnTo>
                    <a:pt x="35" y="777"/>
                  </a:lnTo>
                  <a:moveTo>
                    <a:pt x="0" y="392"/>
                  </a:moveTo>
                  <a:lnTo>
                    <a:pt x="35" y="392"/>
                  </a:lnTo>
                  <a:moveTo>
                    <a:pt x="0" y="6"/>
                  </a:moveTo>
                  <a:lnTo>
                    <a:pt x="35" y="6"/>
                  </a:ln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700"/>
            </a:p>
          </p:txBody>
        </p:sp>
        <p:grpSp>
          <p:nvGrpSpPr>
            <p:cNvPr id="176" name="组合 175"/>
            <p:cNvGrpSpPr/>
            <p:nvPr/>
          </p:nvGrpSpPr>
          <p:grpSpPr>
            <a:xfrm rot="0">
              <a:off x="12250" y="5217"/>
              <a:ext cx="156" cy="79"/>
              <a:chOff x="7084155" y="1542142"/>
              <a:chExt cx="96697" cy="75445"/>
            </a:xfrm>
          </p:grpSpPr>
          <p:cxnSp>
            <p:nvCxnSpPr>
              <p:cNvPr id="181" name="直接连接符 180"/>
              <p:cNvCxnSpPr/>
              <p:nvPr/>
            </p:nvCxnSpPr>
            <p:spPr>
              <a:xfrm>
                <a:off x="7084155" y="1548317"/>
                <a:ext cx="95885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>
                <a:off x="7084967" y="1617587"/>
                <a:ext cx="95885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>
                <a:off x="7131547" y="1542142"/>
                <a:ext cx="0" cy="75445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7" name="组合 196"/>
            <p:cNvGrpSpPr/>
            <p:nvPr/>
          </p:nvGrpSpPr>
          <p:grpSpPr>
            <a:xfrm rot="0">
              <a:off x="12743" y="5865"/>
              <a:ext cx="145" cy="69"/>
              <a:chOff x="7000661" y="1752706"/>
              <a:chExt cx="108569" cy="138680"/>
            </a:xfrm>
          </p:grpSpPr>
          <p:cxnSp>
            <p:nvCxnSpPr>
              <p:cNvPr id="198" name="直接连接符 197"/>
              <p:cNvCxnSpPr/>
              <p:nvPr/>
            </p:nvCxnSpPr>
            <p:spPr>
              <a:xfrm>
                <a:off x="7000661" y="1761029"/>
                <a:ext cx="107657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>
                <a:off x="7001573" y="1891386"/>
                <a:ext cx="107657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>
                <a:off x="7053872" y="1752706"/>
                <a:ext cx="0" cy="13868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1" name="Rectangle 274"/>
            <p:cNvSpPr>
              <a:spLocks noChangeArrowheads="1"/>
            </p:cNvSpPr>
            <p:nvPr/>
          </p:nvSpPr>
          <p:spPr bwMode="auto">
            <a:xfrm>
              <a:off x="11676" y="5157"/>
              <a:ext cx="330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</a:t>
              </a:r>
              <a:r>
                <a:rPr kumimoji="0" lang="en-US" altLang="zh-CN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</a:t>
              </a:r>
              <a:endParaRPr kumimoji="0" lang="en-US" altLang="zh-CN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2" name="Rectangle 274"/>
            <p:cNvSpPr>
              <a:spLocks noChangeArrowheads="1"/>
            </p:cNvSpPr>
            <p:nvPr/>
          </p:nvSpPr>
          <p:spPr bwMode="auto">
            <a:xfrm>
              <a:off x="11662" y="5769"/>
              <a:ext cx="331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0.5</a:t>
              </a:r>
              <a:endParaRPr kumimoji="0" lang="en-US" altLang="zh-CN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4" name="Rectangle 274"/>
            <p:cNvSpPr>
              <a:spLocks noChangeArrowheads="1"/>
            </p:cNvSpPr>
            <p:nvPr/>
          </p:nvSpPr>
          <p:spPr bwMode="auto">
            <a:xfrm>
              <a:off x="11663" y="6385"/>
              <a:ext cx="330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0.0</a:t>
              </a:r>
              <a:endParaRPr kumimoji="0" lang="en-US" altLang="zh-CN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0" name="Text Box 42"/>
            <p:cNvSpPr txBox="1">
              <a:spLocks noChangeArrowheads="1"/>
            </p:cNvSpPr>
            <p:nvPr/>
          </p:nvSpPr>
          <p:spPr bwMode="auto">
            <a:xfrm>
              <a:off x="12250" y="4706"/>
              <a:ext cx="671" cy="434"/>
            </a:xfrm>
            <a:prstGeom prst="rect">
              <a:avLst/>
            </a:prstGeom>
            <a:noFill/>
            <a:ln w="12700">
              <a:noFill/>
              <a:miter lim="800000"/>
              <a:tailEnd type="none" w="lg" len="lg"/>
            </a:ln>
          </p:spPr>
          <p:txBody>
            <a:bodyPr wrap="square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1200" b="0" i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**</a:t>
              </a:r>
              <a:endParaRPr lang="en-US" altLang="zh-CN" sz="1200" b="0" i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1" name="TextBox 241"/>
            <p:cNvSpPr txBox="1"/>
            <p:nvPr/>
          </p:nvSpPr>
          <p:spPr>
            <a:xfrm>
              <a:off x="11623" y="6497"/>
              <a:ext cx="200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sz="700" b="0" i="0" dirty="0">
                  <a:latin typeface="Arial" panose="020B0604020202020204" pitchFamily="34" charset="0"/>
                  <a:cs typeface="Arial" panose="020B0604020202020204" pitchFamily="34" charset="0"/>
                </a:rPr>
                <a:t>3-week-old, n=4; **</a:t>
              </a:r>
              <a:r>
                <a:rPr lang="en-US" sz="700" b="0" i="1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en-US" sz="700" b="0" i="0" dirty="0">
                  <a:latin typeface="Arial" panose="020B0604020202020204" pitchFamily="34" charset="0"/>
                  <a:cs typeface="Arial" panose="020B0604020202020204" pitchFamily="34" charset="0"/>
                </a:rPr>
                <a:t>&lt;0.01  </a:t>
              </a:r>
              <a:endParaRPr lang="en-US" sz="700" b="0" i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4" name="直接连接符 243"/>
            <p:cNvCxnSpPr/>
            <p:nvPr/>
          </p:nvCxnSpPr>
          <p:spPr>
            <a:xfrm>
              <a:off x="11946" y="6491"/>
              <a:ext cx="1402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>
              <a:off x="12326" y="4989"/>
              <a:ext cx="576" cy="0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 rot="0">
            <a:off x="2400935" y="2773045"/>
            <a:ext cx="2489200" cy="3552825"/>
            <a:chOff x="3781" y="4367"/>
            <a:chExt cx="3920" cy="5595"/>
          </a:xfrm>
        </p:grpSpPr>
        <p:pic>
          <p:nvPicPr>
            <p:cNvPr id="23" name="Picture 4" descr="2501_FOOT-SIDE2"/>
            <p:cNvPicPr>
              <a:picLocks noChangeAspect="1" noChangeArrowheads="1"/>
            </p:cNvPicPr>
            <p:nvPr/>
          </p:nvPicPr>
          <p:blipFill>
            <a:blip r:embed="rId16"/>
            <a:srcRect l="26489" t="6622" r="26489"/>
            <a:stretch>
              <a:fillRect/>
            </a:stretch>
          </p:blipFill>
          <p:spPr bwMode="auto">
            <a:xfrm>
              <a:off x="3899" y="4824"/>
              <a:ext cx="1822" cy="282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  <p:cxnSp>
          <p:nvCxnSpPr>
            <p:cNvPr id="24" name="Straight Connector 146"/>
            <p:cNvCxnSpPr/>
            <p:nvPr/>
          </p:nvCxnSpPr>
          <p:spPr bwMode="auto">
            <a:xfrm>
              <a:off x="5387" y="7532"/>
              <a:ext cx="239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5" descr="2502_FOOT-SIDE2"/>
            <p:cNvPicPr>
              <a:picLocks noChangeAspect="1" noChangeArrowheads="1"/>
            </p:cNvPicPr>
            <p:nvPr/>
          </p:nvPicPr>
          <p:blipFill>
            <a:blip r:embed="rId17"/>
            <a:srcRect l="26489" t="3973" r="26489" b="2649"/>
            <a:stretch>
              <a:fillRect/>
            </a:stretch>
          </p:blipFill>
          <p:spPr bwMode="auto">
            <a:xfrm>
              <a:off x="5765" y="4824"/>
              <a:ext cx="1826" cy="2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9" name="Straight Connector 148"/>
            <p:cNvCxnSpPr/>
            <p:nvPr/>
          </p:nvCxnSpPr>
          <p:spPr bwMode="auto">
            <a:xfrm>
              <a:off x="7206" y="7529"/>
              <a:ext cx="241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57"/>
            <p:cNvSpPr txBox="1">
              <a:spLocks noChangeArrowheads="1"/>
            </p:cNvSpPr>
            <p:nvPr/>
          </p:nvSpPr>
          <p:spPr bwMode="auto">
            <a:xfrm>
              <a:off x="5143" y="7207"/>
              <a:ext cx="763" cy="2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en-US" sz="600" b="0" i="0" dirty="0">
                  <a:solidFill>
                    <a:schemeClr val="bg1"/>
                  </a:solidFill>
                </a:rPr>
                <a:t>1 mm</a:t>
              </a:r>
              <a:endParaRPr lang="en-US" altLang="en-US" sz="600" b="0" i="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58"/>
            <p:cNvSpPr txBox="1">
              <a:spLocks noChangeArrowheads="1"/>
            </p:cNvSpPr>
            <p:nvPr/>
          </p:nvSpPr>
          <p:spPr bwMode="auto">
            <a:xfrm>
              <a:off x="6978" y="7216"/>
              <a:ext cx="723" cy="2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en-US" sz="600" b="0" i="0" dirty="0">
                  <a:solidFill>
                    <a:schemeClr val="bg1"/>
                  </a:solidFill>
                </a:rPr>
                <a:t>1 mm</a:t>
              </a:r>
              <a:endParaRPr lang="en-US" altLang="en-US" sz="600" b="0" i="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3781" y="4367"/>
              <a:ext cx="580" cy="3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en-US" sz="1000" b="1" i="0" dirty="0"/>
                <a:t>D</a:t>
              </a:r>
              <a:endParaRPr lang="en-US" altLang="en-US" sz="1000" b="1" i="0" dirty="0"/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4584" y="4482"/>
              <a:ext cx="2859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en-US" b="0" i="0" dirty="0" err="1"/>
                <a:t>Cre</a:t>
              </a:r>
              <a:r>
                <a:rPr lang="en-US" altLang="en-US" b="0" i="0" baseline="30000" dirty="0"/>
                <a:t>-                                           </a:t>
              </a:r>
              <a:r>
                <a:rPr lang="en-US" altLang="en-US" b="0" i="1" dirty="0"/>
                <a:t>Axin1 </a:t>
              </a:r>
              <a:r>
                <a:rPr lang="en-US" altLang="en-US" b="0" dirty="0"/>
                <a:t>cKO</a:t>
              </a:r>
              <a:endParaRPr lang="en-US" altLang="en-US" b="0" dirty="0"/>
            </a:p>
          </p:txBody>
        </p:sp>
        <p:pic>
          <p:nvPicPr>
            <p:cNvPr id="31" name="Picture 4" descr="2501_FOOT-SIDE2"/>
            <p:cNvPicPr>
              <a:picLocks noChangeAspect="1" noChangeArrowheads="1"/>
            </p:cNvPicPr>
            <p:nvPr/>
          </p:nvPicPr>
          <p:blipFill>
            <a:blip r:embed="rId16"/>
            <a:srcRect l="38446" t="14011" r="38911" b="55254"/>
            <a:stretch>
              <a:fillRect/>
            </a:stretch>
          </p:blipFill>
          <p:spPr bwMode="auto">
            <a:xfrm>
              <a:off x="3898" y="7721"/>
              <a:ext cx="1808" cy="190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  <p:grpSp>
          <p:nvGrpSpPr>
            <p:cNvPr id="38" name="Group 13"/>
            <p:cNvGrpSpPr/>
            <p:nvPr/>
          </p:nvGrpSpPr>
          <p:grpSpPr>
            <a:xfrm rot="0">
              <a:off x="4285" y="8245"/>
              <a:ext cx="1193" cy="1012"/>
              <a:chOff x="2554692" y="5468797"/>
              <a:chExt cx="694921" cy="582752"/>
            </a:xfrm>
          </p:grpSpPr>
          <p:sp>
            <p:nvSpPr>
              <p:cNvPr id="39" name="Text Box 12"/>
              <p:cNvSpPr txBox="1">
                <a:spLocks noChangeArrowheads="1"/>
              </p:cNvSpPr>
              <p:nvPr/>
            </p:nvSpPr>
            <p:spPr bwMode="auto">
              <a:xfrm>
                <a:off x="3001122" y="5840672"/>
                <a:ext cx="248491" cy="2108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1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95" name="Text Box 13"/>
              <p:cNvSpPr txBox="1">
                <a:spLocks noChangeArrowheads="1"/>
              </p:cNvSpPr>
              <p:nvPr/>
            </p:nvSpPr>
            <p:spPr bwMode="auto">
              <a:xfrm>
                <a:off x="2913511" y="5741201"/>
                <a:ext cx="263077" cy="21192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2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96" name="Text Box 14"/>
              <p:cNvSpPr txBox="1">
                <a:spLocks noChangeArrowheads="1"/>
              </p:cNvSpPr>
              <p:nvPr/>
            </p:nvSpPr>
            <p:spPr bwMode="auto">
              <a:xfrm>
                <a:off x="2749950" y="5747627"/>
                <a:ext cx="248838" cy="2245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3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97" name="Text Box 15"/>
              <p:cNvSpPr txBox="1">
                <a:spLocks noChangeArrowheads="1"/>
              </p:cNvSpPr>
              <p:nvPr/>
            </p:nvSpPr>
            <p:spPr bwMode="auto">
              <a:xfrm>
                <a:off x="2554692" y="5687068"/>
                <a:ext cx="329796" cy="202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5/4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98" name="Text Box 16"/>
              <p:cNvSpPr txBox="1">
                <a:spLocks noChangeArrowheads="1"/>
              </p:cNvSpPr>
              <p:nvPr/>
            </p:nvSpPr>
            <p:spPr bwMode="auto">
              <a:xfrm>
                <a:off x="2858121" y="5625931"/>
                <a:ext cx="265974" cy="162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C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99" name="Text Box 17"/>
              <p:cNvSpPr txBox="1">
                <a:spLocks noChangeArrowheads="1"/>
              </p:cNvSpPr>
              <p:nvPr/>
            </p:nvSpPr>
            <p:spPr bwMode="auto">
              <a:xfrm>
                <a:off x="2893518" y="5468797"/>
                <a:ext cx="208979" cy="2222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000" b="0" i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I</a:t>
                </a:r>
                <a:endParaRPr lang="en-US" altLang="zh-CN" sz="1000" b="0" i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2" name="Text Box 18"/>
              <p:cNvSpPr txBox="1">
                <a:spLocks noChangeArrowheads="1"/>
              </p:cNvSpPr>
              <p:nvPr/>
            </p:nvSpPr>
            <p:spPr bwMode="auto">
              <a:xfrm>
                <a:off x="2575277" y="5537878"/>
                <a:ext cx="233255" cy="162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F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Text Box 16"/>
              <p:cNvSpPr txBox="1">
                <a:spLocks noChangeArrowheads="1"/>
              </p:cNvSpPr>
              <p:nvPr/>
            </p:nvSpPr>
            <p:spPr bwMode="auto">
              <a:xfrm>
                <a:off x="3012749" y="5551516"/>
                <a:ext cx="213201" cy="2222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T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23" name="Picture 5" descr="2502_FOOT-SIDE2"/>
            <p:cNvPicPr>
              <a:picLocks noChangeAspect="1" noChangeArrowheads="1"/>
            </p:cNvPicPr>
            <p:nvPr/>
          </p:nvPicPr>
          <p:blipFill>
            <a:blip r:embed="rId17"/>
            <a:srcRect l="37927" t="14584" r="39084" b="54588"/>
            <a:stretch>
              <a:fillRect/>
            </a:stretch>
          </p:blipFill>
          <p:spPr bwMode="auto">
            <a:xfrm>
              <a:off x="5759" y="7724"/>
              <a:ext cx="1828" cy="1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6" name="Text Box 12"/>
            <p:cNvSpPr txBox="1">
              <a:spLocks noChangeArrowheads="1"/>
            </p:cNvSpPr>
            <p:nvPr/>
          </p:nvSpPr>
          <p:spPr bwMode="auto">
            <a:xfrm>
              <a:off x="6822" y="8832"/>
              <a:ext cx="517" cy="3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1</a:t>
              </a:r>
              <a:endParaRPr lang="en-US" altLang="zh-CN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0" name="Text Box 13"/>
            <p:cNvSpPr txBox="1">
              <a:spLocks noChangeArrowheads="1"/>
            </p:cNvSpPr>
            <p:nvPr/>
          </p:nvSpPr>
          <p:spPr bwMode="auto">
            <a:xfrm>
              <a:off x="6658" y="8694"/>
              <a:ext cx="444" cy="4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2</a:t>
              </a:r>
              <a:endParaRPr lang="en-US" altLang="zh-CN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6" name="Text Box 14"/>
            <p:cNvSpPr txBox="1">
              <a:spLocks noChangeArrowheads="1"/>
            </p:cNvSpPr>
            <p:nvPr/>
          </p:nvSpPr>
          <p:spPr bwMode="auto">
            <a:xfrm>
              <a:off x="6421" y="8670"/>
              <a:ext cx="384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3</a:t>
              </a:r>
              <a:endParaRPr lang="en-US" altLang="zh-CN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8" name="Text Box 15"/>
            <p:cNvSpPr txBox="1">
              <a:spLocks noChangeArrowheads="1"/>
            </p:cNvSpPr>
            <p:nvPr/>
          </p:nvSpPr>
          <p:spPr bwMode="auto">
            <a:xfrm>
              <a:off x="6030" y="8610"/>
              <a:ext cx="647" cy="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5/4</a:t>
              </a:r>
              <a:endParaRPr lang="en-US" altLang="zh-CN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9" name="Text Box 16"/>
            <p:cNvSpPr txBox="1">
              <a:spLocks noChangeArrowheads="1"/>
            </p:cNvSpPr>
            <p:nvPr/>
          </p:nvSpPr>
          <p:spPr bwMode="auto">
            <a:xfrm>
              <a:off x="6748" y="8558"/>
              <a:ext cx="460" cy="3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C</a:t>
              </a:r>
              <a:endParaRPr lang="en-US" altLang="zh-CN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0" name="Text Box 17"/>
            <p:cNvSpPr txBox="1">
              <a:spLocks noChangeArrowheads="1"/>
            </p:cNvSpPr>
            <p:nvPr/>
          </p:nvSpPr>
          <p:spPr bwMode="auto">
            <a:xfrm>
              <a:off x="6815" y="8221"/>
              <a:ext cx="325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endParaRPr lang="en-US" altLang="zh-CN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4" name="Text Box 18"/>
            <p:cNvSpPr txBox="1">
              <a:spLocks noChangeArrowheads="1"/>
            </p:cNvSpPr>
            <p:nvPr/>
          </p:nvSpPr>
          <p:spPr bwMode="auto">
            <a:xfrm>
              <a:off x="6198" y="8257"/>
              <a:ext cx="342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F</a:t>
              </a:r>
              <a:endParaRPr lang="en-US" altLang="zh-CN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6" name="Text Box 16"/>
            <p:cNvSpPr txBox="1">
              <a:spLocks noChangeArrowheads="1"/>
            </p:cNvSpPr>
            <p:nvPr/>
          </p:nvSpPr>
          <p:spPr bwMode="auto">
            <a:xfrm>
              <a:off x="7008" y="8434"/>
              <a:ext cx="348" cy="3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T</a:t>
              </a:r>
              <a:endParaRPr lang="en-US" altLang="zh-CN" sz="1000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147" name="Straight Arrow Connector 27"/>
            <p:cNvCxnSpPr>
              <a:cxnSpLocks noChangeShapeType="1"/>
            </p:cNvCxnSpPr>
            <p:nvPr/>
          </p:nvCxnSpPr>
          <p:spPr bwMode="auto">
            <a:xfrm>
              <a:off x="6421" y="8445"/>
              <a:ext cx="130" cy="382"/>
            </a:xfrm>
            <a:prstGeom prst="straightConnector1">
              <a:avLst/>
            </a:prstGeom>
            <a:noFill/>
            <a:ln w="12700" algn="ctr">
              <a:solidFill>
                <a:srgbClr val="FFFF00"/>
              </a:solidFill>
              <a:round/>
              <a:tailEnd type="triangle" w="lg" len="lg"/>
            </a:ln>
          </p:spPr>
        </p:cxnSp>
        <p:sp>
          <p:nvSpPr>
            <p:cNvPr id="155" name="Rectangle 155"/>
            <p:cNvSpPr/>
            <p:nvPr/>
          </p:nvSpPr>
          <p:spPr bwMode="auto">
            <a:xfrm>
              <a:off x="4361" y="5039"/>
              <a:ext cx="877" cy="95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en-US" altLang="en-US" sz="1800" b="0" i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156" name="Rectangle 156"/>
            <p:cNvSpPr/>
            <p:nvPr/>
          </p:nvSpPr>
          <p:spPr bwMode="auto">
            <a:xfrm>
              <a:off x="6240" y="5124"/>
              <a:ext cx="835" cy="906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en-US" altLang="en-US" sz="1800" b="0" i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164" name="Rectangle 25"/>
            <p:cNvSpPr>
              <a:spLocks noChangeArrowheads="1"/>
            </p:cNvSpPr>
            <p:nvPr/>
          </p:nvSpPr>
          <p:spPr bwMode="auto">
            <a:xfrm>
              <a:off x="4850" y="9625"/>
              <a:ext cx="1771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en-US" altLang="en-US" dirty="0"/>
                <a:t>2-week-old</a:t>
              </a:r>
              <a:endParaRPr lang="en-US" altLang="en-US" b="0" dirty="0"/>
            </a:p>
          </p:txBody>
        </p:sp>
        <p:cxnSp>
          <p:nvCxnSpPr>
            <p:cNvPr id="2" name="Straight Arrow Connector 27"/>
            <p:cNvCxnSpPr>
              <a:cxnSpLocks noChangeShapeType="1"/>
            </p:cNvCxnSpPr>
            <p:nvPr/>
          </p:nvCxnSpPr>
          <p:spPr bwMode="auto">
            <a:xfrm flipH="1">
              <a:off x="6778" y="8476"/>
              <a:ext cx="88" cy="351"/>
            </a:xfrm>
            <a:prstGeom prst="straightConnector1">
              <a:avLst/>
            </a:prstGeom>
            <a:noFill/>
            <a:ln w="12700" algn="ctr">
              <a:solidFill>
                <a:srgbClr val="FFFF00"/>
              </a:solidFill>
              <a:round/>
              <a:tailEnd type="triangle" w="lg" len="lg"/>
            </a:ln>
          </p:spPr>
        </p:cxnSp>
      </p:grpSp>
      <p:grpSp>
        <p:nvGrpSpPr>
          <p:cNvPr id="60" name="组合 59"/>
          <p:cNvGrpSpPr/>
          <p:nvPr/>
        </p:nvGrpSpPr>
        <p:grpSpPr>
          <a:xfrm rot="0">
            <a:off x="205740" y="2750820"/>
            <a:ext cx="2188845" cy="3575685"/>
            <a:chOff x="324" y="4332"/>
            <a:chExt cx="3447" cy="5631"/>
          </a:xfrm>
        </p:grpSpPr>
        <p:sp>
          <p:nvSpPr>
            <p:cNvPr id="170" name="Text Box 12"/>
            <p:cNvSpPr txBox="1">
              <a:spLocks noChangeArrowheads="1"/>
            </p:cNvSpPr>
            <p:nvPr/>
          </p:nvSpPr>
          <p:spPr bwMode="auto">
            <a:xfrm>
              <a:off x="324" y="4332"/>
              <a:ext cx="431" cy="3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en-US" sz="1000" b="1" i="0" dirty="0"/>
                <a:t>C</a:t>
              </a:r>
              <a:endParaRPr lang="en-US" altLang="en-US" sz="1000" b="1" i="0" dirty="0"/>
            </a:p>
          </p:txBody>
        </p:sp>
        <p:pic>
          <p:nvPicPr>
            <p:cNvPr id="174" name="Picture 4" descr="PA WT P15 handlimb"/>
            <p:cNvPicPr>
              <a:picLocks noChangeAspect="1" noChangeArrowheads="1"/>
            </p:cNvPicPr>
            <p:nvPr/>
          </p:nvPicPr>
          <p:blipFill>
            <a:blip r:embed="rId18"/>
            <a:srcRect l="4837" r="4837"/>
            <a:stretch>
              <a:fillRect/>
            </a:stretch>
          </p:blipFill>
          <p:spPr bwMode="auto">
            <a:xfrm>
              <a:off x="465" y="4819"/>
              <a:ext cx="1614" cy="2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0" name="Picture 5" descr="PA KO P15 handlimb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2152" y="4819"/>
              <a:ext cx="1610" cy="2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2" name="Rectangle 25"/>
            <p:cNvSpPr>
              <a:spLocks noChangeArrowheads="1"/>
            </p:cNvSpPr>
            <p:nvPr/>
          </p:nvSpPr>
          <p:spPr bwMode="auto">
            <a:xfrm>
              <a:off x="1016" y="4482"/>
              <a:ext cx="2755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en-US" b="0" i="0" dirty="0" err="1"/>
                <a:t>Cre</a:t>
              </a:r>
              <a:r>
                <a:rPr lang="en-US" altLang="en-US" b="0" i="0" baseline="30000" dirty="0"/>
                <a:t>-                                      </a:t>
              </a:r>
              <a:r>
                <a:rPr lang="en-US" altLang="en-US" b="0" i="1" dirty="0"/>
                <a:t>Axin1 </a:t>
              </a:r>
              <a:r>
                <a:rPr lang="en-US" altLang="en-US" b="0" dirty="0"/>
                <a:t>cKO</a:t>
              </a:r>
              <a:endParaRPr lang="en-US" altLang="en-US" b="0" dirty="0"/>
            </a:p>
          </p:txBody>
        </p:sp>
        <p:pic>
          <p:nvPicPr>
            <p:cNvPr id="185" name="Picture 4" descr="PA WT P15 handlimb"/>
            <p:cNvPicPr>
              <a:picLocks noChangeAspect="1" noChangeArrowheads="1"/>
            </p:cNvPicPr>
            <p:nvPr/>
          </p:nvPicPr>
          <p:blipFill>
            <a:blip r:embed="rId18"/>
            <a:srcRect l="21411" t="17043" r="25102" b="43260"/>
            <a:stretch>
              <a:fillRect/>
            </a:stretch>
          </p:blipFill>
          <p:spPr bwMode="auto">
            <a:xfrm>
              <a:off x="465" y="7720"/>
              <a:ext cx="1619" cy="1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8" name="Group 11"/>
            <p:cNvGrpSpPr/>
            <p:nvPr/>
          </p:nvGrpSpPr>
          <p:grpSpPr>
            <a:xfrm rot="0">
              <a:off x="636" y="8299"/>
              <a:ext cx="1314" cy="985"/>
              <a:chOff x="339725" y="5494409"/>
              <a:chExt cx="765174" cy="565078"/>
            </a:xfrm>
          </p:grpSpPr>
          <p:sp>
            <p:nvSpPr>
              <p:cNvPr id="189" name="Text Box 12"/>
              <p:cNvSpPr txBox="1">
                <a:spLocks noChangeArrowheads="1"/>
              </p:cNvSpPr>
              <p:nvPr/>
            </p:nvSpPr>
            <p:spPr bwMode="auto">
              <a:xfrm>
                <a:off x="750819" y="5800587"/>
                <a:ext cx="354080" cy="2557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1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90" name="Text Box 13"/>
              <p:cNvSpPr txBox="1">
                <a:spLocks noChangeArrowheads="1"/>
              </p:cNvSpPr>
              <p:nvPr/>
            </p:nvSpPr>
            <p:spPr bwMode="auto">
              <a:xfrm>
                <a:off x="673590" y="5797394"/>
                <a:ext cx="310660" cy="2620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2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92" name="Text Box 14"/>
              <p:cNvSpPr txBox="1">
                <a:spLocks noChangeArrowheads="1"/>
              </p:cNvSpPr>
              <p:nvPr/>
            </p:nvSpPr>
            <p:spPr bwMode="auto">
              <a:xfrm>
                <a:off x="560984" y="5742643"/>
                <a:ext cx="272453" cy="2501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3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93" name="Text Box 15"/>
              <p:cNvSpPr txBox="1">
                <a:spLocks noChangeArrowheads="1"/>
              </p:cNvSpPr>
              <p:nvPr/>
            </p:nvSpPr>
            <p:spPr bwMode="auto">
              <a:xfrm>
                <a:off x="339725" y="5692657"/>
                <a:ext cx="373655" cy="2318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5/4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94" name="Text Box 16"/>
              <p:cNvSpPr txBox="1">
                <a:spLocks noChangeArrowheads="1"/>
              </p:cNvSpPr>
              <p:nvPr/>
            </p:nvSpPr>
            <p:spPr bwMode="auto">
              <a:xfrm>
                <a:off x="666611" y="5659812"/>
                <a:ext cx="330339" cy="2663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C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95" name="Text Box 17"/>
              <p:cNvSpPr txBox="1">
                <a:spLocks noChangeArrowheads="1"/>
              </p:cNvSpPr>
              <p:nvPr/>
            </p:nvSpPr>
            <p:spPr bwMode="auto">
              <a:xfrm>
                <a:off x="656419" y="5494409"/>
                <a:ext cx="248458" cy="2031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I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96" name="Text Box 18"/>
              <p:cNvSpPr txBox="1">
                <a:spLocks noChangeArrowheads="1"/>
              </p:cNvSpPr>
              <p:nvPr/>
            </p:nvSpPr>
            <p:spPr bwMode="auto">
              <a:xfrm>
                <a:off x="459347" y="5499612"/>
                <a:ext cx="284704" cy="2313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F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06" name="Text Box 16"/>
              <p:cNvSpPr txBox="1">
                <a:spLocks noChangeArrowheads="1"/>
              </p:cNvSpPr>
              <p:nvPr/>
            </p:nvSpPr>
            <p:spPr bwMode="auto">
              <a:xfrm>
                <a:off x="738211" y="5566252"/>
                <a:ext cx="290489" cy="2138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p>
                <a:pPr>
                  <a:spcBef>
                    <a:spcPct val="50000"/>
                  </a:spcBef>
                </a:pPr>
                <a:r>
                  <a:rPr lang="en-US" altLang="zh-CN" sz="1000" b="0" i="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T</a:t>
                </a:r>
                <a:endPara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08" name="Picture 5" descr="PA KO P15 handlimb"/>
            <p:cNvPicPr preferRelativeResize="0">
              <a:picLocks noChangeAspect="1" noChangeArrowheads="1"/>
            </p:cNvPicPr>
            <p:nvPr/>
          </p:nvPicPr>
          <p:blipFill>
            <a:blip r:embed="rId19"/>
            <a:srcRect l="22395" t="15846" r="12653" b="44438"/>
            <a:stretch>
              <a:fillRect/>
            </a:stretch>
          </p:blipFill>
          <p:spPr bwMode="auto">
            <a:xfrm>
              <a:off x="2152" y="7720"/>
              <a:ext cx="1614" cy="1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09" name="Straight Arrow Connector 27"/>
            <p:cNvCxnSpPr>
              <a:cxnSpLocks noChangeShapeType="1"/>
            </p:cNvCxnSpPr>
            <p:nvPr/>
          </p:nvCxnSpPr>
          <p:spPr bwMode="auto">
            <a:xfrm>
              <a:off x="2680" y="8463"/>
              <a:ext cx="192" cy="346"/>
            </a:xfrm>
            <a:prstGeom prst="straightConnector1">
              <a:avLst/>
            </a:prstGeom>
            <a:noFill/>
            <a:ln w="12700" algn="ctr">
              <a:solidFill>
                <a:srgbClr val="FFFF00"/>
              </a:solidFill>
              <a:round/>
              <a:tailEnd type="triangle" w="lg" len="lg"/>
            </a:ln>
          </p:spPr>
        </p:cxnSp>
        <p:sp>
          <p:nvSpPr>
            <p:cNvPr id="215" name="Rectangle 96"/>
            <p:cNvSpPr/>
            <p:nvPr/>
          </p:nvSpPr>
          <p:spPr bwMode="auto">
            <a:xfrm>
              <a:off x="796" y="5335"/>
              <a:ext cx="855" cy="98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en-US" altLang="en-US" sz="1800" b="0" i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220" name="Rectangle 97"/>
            <p:cNvSpPr/>
            <p:nvPr/>
          </p:nvSpPr>
          <p:spPr bwMode="auto">
            <a:xfrm>
              <a:off x="2574" y="5291"/>
              <a:ext cx="855" cy="98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en-US" altLang="en-US" sz="1800" b="0" i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endParaRPr>
            </a:p>
          </p:txBody>
        </p:sp>
        <p:cxnSp>
          <p:nvCxnSpPr>
            <p:cNvPr id="221" name="Straight Connector 98"/>
            <p:cNvCxnSpPr/>
            <p:nvPr/>
          </p:nvCxnSpPr>
          <p:spPr bwMode="auto">
            <a:xfrm>
              <a:off x="480" y="7344"/>
              <a:ext cx="581" cy="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Rectangle 25"/>
            <p:cNvSpPr>
              <a:spLocks noChangeArrowheads="1"/>
            </p:cNvSpPr>
            <p:nvPr/>
          </p:nvSpPr>
          <p:spPr bwMode="auto">
            <a:xfrm>
              <a:off x="1247" y="9626"/>
              <a:ext cx="1780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en-US" altLang="en-US" dirty="0"/>
                <a:t>2-week-old</a:t>
              </a:r>
              <a:endParaRPr lang="en-US" altLang="en-US" b="0" dirty="0"/>
            </a:p>
          </p:txBody>
        </p:sp>
        <p:sp>
          <p:nvSpPr>
            <p:cNvPr id="232" name="Text Box 12"/>
            <p:cNvSpPr txBox="1">
              <a:spLocks noChangeArrowheads="1"/>
            </p:cNvSpPr>
            <p:nvPr/>
          </p:nvSpPr>
          <p:spPr bwMode="auto">
            <a:xfrm>
              <a:off x="3034" y="8775"/>
              <a:ext cx="608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1</a:t>
              </a:r>
              <a:endParaRPr lang="en-US" altLang="zh-CN" sz="1000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4" name="Text Box 13"/>
            <p:cNvSpPr txBox="1">
              <a:spLocks noChangeArrowheads="1"/>
            </p:cNvSpPr>
            <p:nvPr/>
          </p:nvSpPr>
          <p:spPr bwMode="auto">
            <a:xfrm>
              <a:off x="2896" y="8761"/>
              <a:ext cx="533" cy="4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2</a:t>
              </a:r>
              <a:endParaRPr lang="en-US" altLang="zh-CN" sz="1000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6" name="Text Box 14"/>
            <p:cNvSpPr txBox="1">
              <a:spLocks noChangeArrowheads="1"/>
            </p:cNvSpPr>
            <p:nvPr/>
          </p:nvSpPr>
          <p:spPr bwMode="auto">
            <a:xfrm>
              <a:off x="2729" y="8713"/>
              <a:ext cx="468" cy="4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3</a:t>
              </a:r>
              <a:endParaRPr lang="en-US" altLang="zh-CN" sz="1000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7" name="Text Box 15"/>
            <p:cNvSpPr txBox="1">
              <a:spLocks noChangeArrowheads="1"/>
            </p:cNvSpPr>
            <p:nvPr/>
          </p:nvSpPr>
          <p:spPr bwMode="auto">
            <a:xfrm>
              <a:off x="2410" y="8681"/>
              <a:ext cx="642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5/4</a:t>
              </a:r>
              <a:endParaRPr lang="en-US" altLang="zh-CN" sz="1000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46" name="Text Box 16"/>
            <p:cNvSpPr txBox="1">
              <a:spLocks noChangeArrowheads="1"/>
            </p:cNvSpPr>
            <p:nvPr/>
          </p:nvSpPr>
          <p:spPr bwMode="auto">
            <a:xfrm>
              <a:off x="2918" y="8566"/>
              <a:ext cx="567" cy="4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C</a:t>
              </a:r>
              <a:endParaRPr lang="en-US" altLang="zh-CN" sz="1000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47" name="Text Box 17"/>
            <p:cNvSpPr txBox="1">
              <a:spLocks noChangeArrowheads="1"/>
            </p:cNvSpPr>
            <p:nvPr/>
          </p:nvSpPr>
          <p:spPr bwMode="auto">
            <a:xfrm>
              <a:off x="2933" y="8306"/>
              <a:ext cx="427" cy="3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endParaRPr lang="en-US" altLang="zh-CN" sz="1000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6" name="Text Box 18"/>
            <p:cNvSpPr txBox="1">
              <a:spLocks noChangeArrowheads="1"/>
            </p:cNvSpPr>
            <p:nvPr/>
          </p:nvSpPr>
          <p:spPr bwMode="auto">
            <a:xfrm>
              <a:off x="2515" y="8092"/>
              <a:ext cx="489" cy="4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F</a:t>
              </a:r>
              <a:endParaRPr lang="en-US" altLang="zh-CN" sz="1000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7" name="Text Box 16"/>
            <p:cNvSpPr txBox="1">
              <a:spLocks noChangeArrowheads="1"/>
            </p:cNvSpPr>
            <p:nvPr/>
          </p:nvSpPr>
          <p:spPr bwMode="auto">
            <a:xfrm>
              <a:off x="3114" y="8408"/>
              <a:ext cx="499" cy="3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p>
              <a:pPr>
                <a:spcBef>
                  <a:spcPct val="50000"/>
                </a:spcBef>
              </a:pPr>
              <a:r>
                <a:rPr lang="en-US" altLang="zh-CN" sz="1000" b="0" i="0" dirty="0">
                  <a:solidFill>
                    <a:srgbClr val="FF0000"/>
                  </a:solidFill>
                  <a:ea typeface="宋体" panose="02010600030101010101" pitchFamily="2" charset="-122"/>
                </a:rPr>
                <a:t>T</a:t>
              </a:r>
              <a:endParaRPr lang="en-US" altLang="zh-CN" sz="1000" b="0" i="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59" name="Straight Arrow Connector 27"/>
            <p:cNvCxnSpPr>
              <a:cxnSpLocks noChangeShapeType="1"/>
            </p:cNvCxnSpPr>
            <p:nvPr/>
          </p:nvCxnSpPr>
          <p:spPr bwMode="auto">
            <a:xfrm>
              <a:off x="2943" y="8503"/>
              <a:ext cx="68" cy="343"/>
            </a:xfrm>
            <a:prstGeom prst="straightConnector1">
              <a:avLst/>
            </a:prstGeom>
            <a:noFill/>
            <a:ln w="12700" algn="ctr">
              <a:solidFill>
                <a:srgbClr val="FFFF00"/>
              </a:solidFill>
              <a:round/>
              <a:tailEnd type="triangle" w="lg" len="lg"/>
            </a:ln>
          </p:spPr>
        </p:cxn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jBlZjljMDc5M2EwZGI1ODk3YWU2Y2Y0OGQ5ZTMzMmIifQ=="/>
  <p:tag name="KSO_WPP_MARK_KEY" val="7028b504-d9a7-4168-a6e2-af5e21ac15c2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961</Words>
  <Application>WPS 演示</Application>
  <PresentationFormat>全屏显示(4:3)</PresentationFormat>
  <Paragraphs>186</Paragraphs>
  <Slides>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等线</vt:lpstr>
      <vt:lpstr>Calibri</vt:lpstr>
      <vt:lpstr>Times New Roman</vt:lpstr>
      <vt:lpstr>Malgun Gothic</vt:lpstr>
      <vt:lpstr>微软雅黑</vt:lpstr>
      <vt:lpstr>Arial Unicode MS</vt:lpstr>
      <vt:lpstr>Default Design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RONG</dc:creator>
  <cp:lastModifiedBy>Yi</cp:lastModifiedBy>
  <cp:revision>143</cp:revision>
  <dcterms:created xsi:type="dcterms:W3CDTF">2019-08-20T22:50:00Z</dcterms:created>
  <dcterms:modified xsi:type="dcterms:W3CDTF">2022-11-11T09:18:40Z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BEEBC4335D8D4DDBA4FEF88702CDDDC5</vt:lpwstr>
  </property>
</Properties>
</file>